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3"/>
  </p:notesMasterIdLst>
  <p:handoutMasterIdLst>
    <p:handoutMasterId r:id="rId24"/>
  </p:handoutMasterIdLst>
  <p:sldIdLst>
    <p:sldId id="256" r:id="rId5"/>
    <p:sldId id="258" r:id="rId6"/>
    <p:sldId id="264" r:id="rId7"/>
    <p:sldId id="257" r:id="rId8"/>
    <p:sldId id="283" r:id="rId9"/>
    <p:sldId id="284" r:id="rId10"/>
    <p:sldId id="262" r:id="rId11"/>
    <p:sldId id="288" r:id="rId12"/>
    <p:sldId id="268" r:id="rId13"/>
    <p:sldId id="277" r:id="rId14"/>
    <p:sldId id="270" r:id="rId15"/>
    <p:sldId id="285" r:id="rId16"/>
    <p:sldId id="265" r:id="rId17"/>
    <p:sldId id="286" r:id="rId18"/>
    <p:sldId id="275" r:id="rId19"/>
    <p:sldId id="287" r:id="rId20"/>
    <p:sldId id="267" r:id="rId21"/>
    <p:sldId id="263" r:id="rId22"/>
  </p:sldIdLst>
  <p:sldSz cx="6858000" cy="9906000" type="A4"/>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E2D"/>
    <a:srgbClr val="3485A0"/>
    <a:srgbClr val="259807"/>
    <a:srgbClr val="FAF48F"/>
    <a:srgbClr val="FF4040"/>
    <a:srgbClr val="FFC000"/>
    <a:srgbClr val="41719C"/>
    <a:srgbClr val="00FFCC"/>
    <a:srgbClr val="00B0F0"/>
    <a:srgbClr val="E45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3D892-9528-42E4-AF35-82215EC594F8}" v="62" dt="2020-10-20T17:48:34.126"/>
    <p1510:client id="{B6E50E2D-0321-416A-A4CA-B7BA48238612}" v="133" dt="2020-10-21T08:01:40.278"/>
    <p1510:client id="{D7150304-EEFA-4340-87E6-6574AD6F7170}" v="7" dt="2021-09-30T16:35:13.982"/>
    <p1510:client id="{E2170215-244A-4A70-817A-643BFC1C7D71}" v="104" dt="2020-10-20T15:14:30.776"/>
    <p1510:client id="{F4A657E9-00DC-4328-AE63-4D8C986992BB}" v="43" dt="2021-09-30T16:33:41.534"/>
    <p1510:client id="{FB884681-3FFE-4390-8014-3F6EF60F5E03}" v="22" dt="2021-09-30T16:42:11.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405" y="-245"/>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9247" cy="513274"/>
          </a:xfrm>
          <a:prstGeom prst="rect">
            <a:avLst/>
          </a:prstGeom>
        </p:spPr>
        <p:txBody>
          <a:bodyPr vert="horz" lIns="91440" tIns="45720" rIns="91440" bIns="45720" rtlCol="0"/>
          <a:lstStyle>
            <a:lvl1pPr algn="l">
              <a:defRPr sz="1200"/>
            </a:lvl1pPr>
          </a:lstStyle>
          <a:p>
            <a:r>
              <a:rPr lang="en-US"/>
              <a:t>CBS EXPRESS VOL: 3| Issue: 3</a:t>
            </a:r>
          </a:p>
        </p:txBody>
      </p:sp>
      <p:sp>
        <p:nvSpPr>
          <p:cNvPr id="3" name="Date Placeholder 2"/>
          <p:cNvSpPr>
            <a:spLocks noGrp="1"/>
          </p:cNvSpPr>
          <p:nvPr>
            <p:ph type="dt" sz="quarter" idx="1"/>
          </p:nvPr>
        </p:nvSpPr>
        <p:spPr>
          <a:xfrm>
            <a:off x="4023178" y="0"/>
            <a:ext cx="3079246" cy="513274"/>
          </a:xfrm>
          <a:prstGeom prst="rect">
            <a:avLst/>
          </a:prstGeom>
        </p:spPr>
        <p:txBody>
          <a:bodyPr vert="horz" lIns="91440" tIns="45720" rIns="91440" bIns="45720" rtlCol="0"/>
          <a:lstStyle>
            <a:lvl1pPr algn="r">
              <a:defRPr sz="1200"/>
            </a:lvl1pPr>
          </a:lstStyle>
          <a:p>
            <a:fld id="{C86BC2C3-05DD-46D7-967D-625A42BC4079}" type="datetimeFigureOut">
              <a:rPr lang="en-US" smtClean="0"/>
              <a:t>04-Oct-21</a:t>
            </a:fld>
            <a:endParaRPr lang="en-US"/>
          </a:p>
        </p:txBody>
      </p:sp>
      <p:sp>
        <p:nvSpPr>
          <p:cNvPr id="4" name="Footer Placeholder 3"/>
          <p:cNvSpPr>
            <a:spLocks noGrp="1"/>
          </p:cNvSpPr>
          <p:nvPr>
            <p:ph type="ftr" sz="quarter" idx="2"/>
          </p:nvPr>
        </p:nvSpPr>
        <p:spPr>
          <a:xfrm>
            <a:off x="2" y="9721339"/>
            <a:ext cx="3079247" cy="5132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3178" y="9721339"/>
            <a:ext cx="3079246" cy="513274"/>
          </a:xfrm>
          <a:prstGeom prst="rect">
            <a:avLst/>
          </a:prstGeom>
        </p:spPr>
        <p:txBody>
          <a:bodyPr vert="horz" lIns="91440" tIns="45720" rIns="91440" bIns="45720" rtlCol="0" anchor="b"/>
          <a:lstStyle>
            <a:lvl1pPr algn="r">
              <a:defRPr sz="1200"/>
            </a:lvl1pPr>
          </a:lstStyle>
          <a:p>
            <a:fld id="{9F9EE393-A6C2-4BF1-B0A8-759592DD14AE}" type="slidenum">
              <a:rPr lang="en-US" smtClean="0"/>
              <a:t>‹#›</a:t>
            </a:fld>
            <a:endParaRPr lang="en-US"/>
          </a:p>
        </p:txBody>
      </p:sp>
    </p:spTree>
    <p:extLst>
      <p:ext uri="{BB962C8B-B14F-4D97-AF65-F5344CB8AC3E}">
        <p14:creationId xmlns:p14="http://schemas.microsoft.com/office/powerpoint/2010/main" val="336872939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9247" cy="513274"/>
          </a:xfrm>
          <a:prstGeom prst="rect">
            <a:avLst/>
          </a:prstGeom>
        </p:spPr>
        <p:txBody>
          <a:bodyPr vert="horz" lIns="91440" tIns="45720" rIns="91440" bIns="45720" rtlCol="0"/>
          <a:lstStyle>
            <a:lvl1pPr algn="l">
              <a:defRPr sz="1200"/>
            </a:lvl1pPr>
          </a:lstStyle>
          <a:p>
            <a:r>
              <a:rPr lang="en-US"/>
              <a:t>CBS EXPRESS VOL: 3| Issue: 3</a:t>
            </a:r>
          </a:p>
        </p:txBody>
      </p:sp>
      <p:sp>
        <p:nvSpPr>
          <p:cNvPr id="3" name="Date Placeholder 2"/>
          <p:cNvSpPr>
            <a:spLocks noGrp="1"/>
          </p:cNvSpPr>
          <p:nvPr>
            <p:ph type="dt" idx="1"/>
          </p:nvPr>
        </p:nvSpPr>
        <p:spPr>
          <a:xfrm>
            <a:off x="4023178" y="0"/>
            <a:ext cx="3079246" cy="513274"/>
          </a:xfrm>
          <a:prstGeom prst="rect">
            <a:avLst/>
          </a:prstGeom>
        </p:spPr>
        <p:txBody>
          <a:bodyPr vert="horz" lIns="91440" tIns="45720" rIns="91440" bIns="45720" rtlCol="0"/>
          <a:lstStyle>
            <a:lvl1pPr algn="r">
              <a:defRPr sz="1200"/>
            </a:lvl1pPr>
          </a:lstStyle>
          <a:p>
            <a:fld id="{286920DD-88EC-4FAF-8B97-633F132B8D5E}" type="datetimeFigureOut">
              <a:rPr lang="en-US" smtClean="0"/>
              <a:t>04-Oct-21</a:t>
            </a:fld>
            <a:endParaRPr lang="en-US"/>
          </a:p>
        </p:txBody>
      </p:sp>
      <p:sp>
        <p:nvSpPr>
          <p:cNvPr id="4" name="Slide Image Placeholder 3"/>
          <p:cNvSpPr>
            <a:spLocks noGrp="1" noRot="1" noChangeAspect="1"/>
          </p:cNvSpPr>
          <p:nvPr>
            <p:ph type="sldImg" idx="2"/>
          </p:nvPr>
        </p:nvSpPr>
        <p:spPr>
          <a:xfrm>
            <a:off x="2357438" y="1279525"/>
            <a:ext cx="2390775"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25" y="4924829"/>
            <a:ext cx="5683250" cy="402984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339"/>
            <a:ext cx="3079247" cy="5132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178" y="9721339"/>
            <a:ext cx="3079246" cy="513274"/>
          </a:xfrm>
          <a:prstGeom prst="rect">
            <a:avLst/>
          </a:prstGeom>
        </p:spPr>
        <p:txBody>
          <a:bodyPr vert="horz" lIns="91440" tIns="45720" rIns="91440" bIns="45720" rtlCol="0" anchor="b"/>
          <a:lstStyle>
            <a:lvl1pPr algn="r">
              <a:defRPr sz="1200"/>
            </a:lvl1pPr>
          </a:lstStyle>
          <a:p>
            <a:fld id="{8A623D38-3B06-4649-8E18-D00687255D0C}" type="slidenum">
              <a:rPr lang="en-US" smtClean="0"/>
              <a:t>‹#›</a:t>
            </a:fld>
            <a:endParaRPr lang="en-US"/>
          </a:p>
        </p:txBody>
      </p:sp>
    </p:spTree>
    <p:extLst>
      <p:ext uri="{BB962C8B-B14F-4D97-AF65-F5344CB8AC3E}">
        <p14:creationId xmlns:p14="http://schemas.microsoft.com/office/powerpoint/2010/main" val="203819303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99254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21013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248953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417335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674702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83859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16806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20284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83305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40110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33773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0365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00137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28407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4215883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68049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2828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88756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33EEA30-4A9A-4B8A-8B52-B36CEC65CCFC}" type="datetimeFigureOut">
              <a:rPr lang="en-US" smtClean="0"/>
              <a:t>04-Oct-21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78194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04-Oct-21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20940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04-Oct-21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40968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04-Oct-21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351946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EEA30-4A9A-4B8A-8B52-B36CEC65CCFC}" type="datetimeFigureOut">
              <a:rPr lang="en-US" smtClean="0"/>
              <a:t>04-Oct-21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01254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3EEA30-4A9A-4B8A-8B52-B36CEC65CCFC}" type="datetimeFigureOut">
              <a:rPr lang="en-US" smtClean="0"/>
              <a:t>04-Oct-21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49883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3EEA30-4A9A-4B8A-8B52-B36CEC65CCFC}" type="datetimeFigureOut">
              <a:rPr lang="en-US" smtClean="0"/>
              <a:t>04-Oct-21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320566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3EEA30-4A9A-4B8A-8B52-B36CEC65CCFC}" type="datetimeFigureOut">
              <a:rPr lang="en-US" smtClean="0"/>
              <a:t>04-Oct-21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587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EEA30-4A9A-4B8A-8B52-B36CEC65CCFC}" type="datetimeFigureOut">
              <a:rPr lang="en-US" smtClean="0"/>
              <a:t>04-Oct-21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58598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3EEA30-4A9A-4B8A-8B52-B36CEC65CCFC}" type="datetimeFigureOut">
              <a:rPr lang="en-US" smtClean="0"/>
              <a:t>04-Oct-21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46998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3EEA30-4A9A-4B8A-8B52-B36CEC65CCFC}" type="datetimeFigureOut">
              <a:rPr lang="en-US" smtClean="0"/>
              <a:t>04-Oct-21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7294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33EEA30-4A9A-4B8A-8B52-B36CEC65CCFC}" type="datetimeFigureOut">
              <a:rPr lang="en-US" smtClean="0"/>
              <a:t>04-Oct-21</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A5719-3DBF-43C9-92CD-94F61A0FB2AA}" type="slidenum">
              <a:rPr lang="en-US" smtClean="0"/>
              <a:t>‹#›</a:t>
            </a:fld>
            <a:endParaRPr lang="en-US"/>
          </a:p>
        </p:txBody>
      </p:sp>
    </p:spTree>
    <p:extLst>
      <p:ext uri="{BB962C8B-B14F-4D97-AF65-F5344CB8AC3E}">
        <p14:creationId xmlns:p14="http://schemas.microsoft.com/office/powerpoint/2010/main" val="599900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1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gif"/><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gif"/></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BB916C-C22D-4BB8-BFDA-58940143B7FE}"/>
              </a:ext>
            </a:extLst>
          </p:cNvPr>
          <p:cNvPicPr>
            <a:picLocks noChangeAspect="1"/>
          </p:cNvPicPr>
          <p:nvPr/>
        </p:nvPicPr>
        <p:blipFill>
          <a:blip r:embed="rId3"/>
          <a:stretch>
            <a:fillRect/>
          </a:stretch>
        </p:blipFill>
        <p:spPr>
          <a:xfrm rot="5400000">
            <a:off x="754677" y="1510997"/>
            <a:ext cx="5276606" cy="6675709"/>
          </a:xfrm>
          <a:prstGeom prst="rect">
            <a:avLst/>
          </a:prstGeom>
        </p:spPr>
      </p:pic>
      <p:pic>
        <p:nvPicPr>
          <p:cNvPr id="5" name="Picture 4" descr="Kuwait-Fla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65" y="1099688"/>
            <a:ext cx="1336094" cy="937244"/>
          </a:xfrm>
          <a:prstGeom prst="rect">
            <a:avLst/>
          </a:prstGeom>
          <a:noFill/>
          <a:ln>
            <a:noFill/>
          </a:ln>
        </p:spPr>
      </p:pic>
      <p:sp>
        <p:nvSpPr>
          <p:cNvPr id="8" name="Rectangle 7"/>
          <p:cNvSpPr/>
          <p:nvPr/>
        </p:nvSpPr>
        <p:spPr>
          <a:xfrm>
            <a:off x="1463259" y="1103395"/>
            <a:ext cx="5098330" cy="969818"/>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a:solidFill>
                  <a:schemeClr val="tx1"/>
                </a:solidFill>
                <a:latin typeface="Algerian" panose="04020705040A02060702" pitchFamily="82" charset="0"/>
              </a:rPr>
              <a:t>CBS EXPRESS</a:t>
            </a:r>
          </a:p>
          <a:p>
            <a:r>
              <a:rPr lang="en-US" sz="1400" dirty="0">
                <a:solidFill>
                  <a:schemeClr val="tx1"/>
                </a:solidFill>
                <a:latin typeface="Corbel" panose="020B0503020204020204" pitchFamily="34" charset="0"/>
              </a:rPr>
              <a:t>October 2021	                         		Vol: 7 Issue: 1</a:t>
            </a:r>
          </a:p>
        </p:txBody>
      </p:sp>
      <p:pic>
        <p:nvPicPr>
          <p:cNvPr id="11" name="Picture 10"/>
          <p:cNvPicPr>
            <a:picLocks noChangeAspect="1"/>
          </p:cNvPicPr>
          <p:nvPr/>
        </p:nvPicPr>
        <p:blipFill rotWithShape="1">
          <a:blip r:embed="rId5"/>
          <a:srcRect t="71726"/>
          <a:stretch/>
        </p:blipFill>
        <p:spPr>
          <a:xfrm>
            <a:off x="1618283" y="193387"/>
            <a:ext cx="4187061" cy="755794"/>
          </a:xfrm>
          <a:prstGeom prst="rect">
            <a:avLst/>
          </a:prstGeom>
        </p:spPr>
      </p:pic>
      <p:sp>
        <p:nvSpPr>
          <p:cNvPr id="2" name="Rectangle 1">
            <a:extLst>
              <a:ext uri="{FF2B5EF4-FFF2-40B4-BE49-F238E27FC236}">
                <a16:creationId xmlns:a16="http://schemas.microsoft.com/office/drawing/2014/main" id="{064C20A5-11D8-4D84-8678-A45B348D9CAE}"/>
              </a:ext>
            </a:extLst>
          </p:cNvPr>
          <p:cNvSpPr/>
          <p:nvPr/>
        </p:nvSpPr>
        <p:spPr>
          <a:xfrm>
            <a:off x="296410" y="7535188"/>
            <a:ext cx="6265179" cy="2050818"/>
          </a:xfrm>
          <a:prstGeom prst="rect">
            <a:avLst/>
          </a:prstGeom>
        </p:spPr>
        <p:txBody>
          <a:bodyPr wrap="square" lIns="91440" tIns="45720" rIns="91440" bIns="45720" anchor="t">
            <a:spAutoFit/>
          </a:bodyPr>
          <a:lstStyle/>
          <a:p>
            <a:pPr algn="justLow">
              <a:lnSpc>
                <a:spcPts val="2200"/>
              </a:lnSpc>
            </a:pPr>
            <a:r>
              <a:rPr lang="en-GB" sz="1600" dirty="0"/>
              <a:t>Welcome back to school! Over the past month, we have kicked off the academic year with online learning but gradually also welcomed back our students for classroom learning. </a:t>
            </a:r>
            <a:r>
              <a:rPr lang="en-US" sz="1600" dirty="0"/>
              <a:t>Special days appear throughout the calendar year as a way and means to promote collaboration and develop community. </a:t>
            </a:r>
            <a:r>
              <a:rPr lang="en-GB" sz="1600" dirty="0"/>
              <a:t>During the month we focused on respect.</a:t>
            </a:r>
            <a:r>
              <a:rPr lang="en-US" sz="1600" dirty="0"/>
              <a:t> Be sure to check the school calendar and/or the list of upcoming events on the last page of the newspaper for our next special day.</a:t>
            </a:r>
            <a:endParaRPr lang="en-US" sz="1600" dirty="0">
              <a:cs typeface="Calibri" panose="020F0502020204030204"/>
            </a:endParaRPr>
          </a:p>
        </p:txBody>
      </p:sp>
      <p:pic>
        <p:nvPicPr>
          <p:cNvPr id="13" name="Picture 12">
            <a:extLst>
              <a:ext uri="{FF2B5EF4-FFF2-40B4-BE49-F238E27FC236}">
                <a16:creationId xmlns:a16="http://schemas.microsoft.com/office/drawing/2014/main" id="{55C3DEF9-AD2A-4034-A1E0-D929CC2D9F05}"/>
              </a:ext>
            </a:extLst>
          </p:cNvPr>
          <p:cNvPicPr>
            <a:picLocks noChangeAspect="1"/>
          </p:cNvPicPr>
          <p:nvPr/>
        </p:nvPicPr>
        <p:blipFill>
          <a:blip r:embed="rId6"/>
          <a:stretch>
            <a:fillRect/>
          </a:stretch>
        </p:blipFill>
        <p:spPr>
          <a:xfrm>
            <a:off x="635555" y="79161"/>
            <a:ext cx="982728" cy="984245"/>
          </a:xfrm>
          <a:prstGeom prst="rect">
            <a:avLst/>
          </a:prstGeom>
        </p:spPr>
      </p:pic>
      <p:pic>
        <p:nvPicPr>
          <p:cNvPr id="19" name="Picture 18">
            <a:extLst>
              <a:ext uri="{FF2B5EF4-FFF2-40B4-BE49-F238E27FC236}">
                <a16:creationId xmlns:a16="http://schemas.microsoft.com/office/drawing/2014/main" id="{6F89F74F-5D9E-4D6E-B259-5835C03AA20D}"/>
              </a:ext>
            </a:extLst>
          </p:cNvPr>
          <p:cNvPicPr>
            <a:picLocks noChangeAspect="1"/>
          </p:cNvPicPr>
          <p:nvPr/>
        </p:nvPicPr>
        <p:blipFill>
          <a:blip r:embed="rId7"/>
          <a:stretch>
            <a:fillRect/>
          </a:stretch>
        </p:blipFill>
        <p:spPr>
          <a:xfrm>
            <a:off x="2656344" y="4848851"/>
            <a:ext cx="1450750" cy="1674262"/>
          </a:xfrm>
          <a:prstGeom prst="rect">
            <a:avLst/>
          </a:prstGeom>
        </p:spPr>
      </p:pic>
      <p:pic>
        <p:nvPicPr>
          <p:cNvPr id="21" name="Picture 20">
            <a:extLst>
              <a:ext uri="{FF2B5EF4-FFF2-40B4-BE49-F238E27FC236}">
                <a16:creationId xmlns:a16="http://schemas.microsoft.com/office/drawing/2014/main" id="{C5B6C21A-CB2A-40E0-86A3-7C00CD10CDF2}"/>
              </a:ext>
            </a:extLst>
          </p:cNvPr>
          <p:cNvPicPr>
            <a:picLocks noChangeAspect="1"/>
          </p:cNvPicPr>
          <p:nvPr/>
        </p:nvPicPr>
        <p:blipFill>
          <a:blip r:embed="rId8"/>
          <a:stretch>
            <a:fillRect/>
          </a:stretch>
        </p:blipFill>
        <p:spPr>
          <a:xfrm>
            <a:off x="1012187" y="4848851"/>
            <a:ext cx="1450750" cy="1674262"/>
          </a:xfrm>
          <a:prstGeom prst="rect">
            <a:avLst/>
          </a:prstGeom>
        </p:spPr>
      </p:pic>
      <p:pic>
        <p:nvPicPr>
          <p:cNvPr id="23" name="Picture 22">
            <a:extLst>
              <a:ext uri="{FF2B5EF4-FFF2-40B4-BE49-F238E27FC236}">
                <a16:creationId xmlns:a16="http://schemas.microsoft.com/office/drawing/2014/main" id="{92EAC38A-C6CA-4CD0-B105-0156CA5FE009}"/>
              </a:ext>
            </a:extLst>
          </p:cNvPr>
          <p:cNvPicPr>
            <a:picLocks noChangeAspect="1"/>
          </p:cNvPicPr>
          <p:nvPr/>
        </p:nvPicPr>
        <p:blipFill>
          <a:blip r:embed="rId9"/>
          <a:stretch>
            <a:fillRect/>
          </a:stretch>
        </p:blipFill>
        <p:spPr>
          <a:xfrm>
            <a:off x="4279333" y="4848851"/>
            <a:ext cx="1432345" cy="1674262"/>
          </a:xfrm>
          <a:prstGeom prst="rect">
            <a:avLst/>
          </a:prstGeom>
        </p:spPr>
      </p:pic>
      <p:pic>
        <p:nvPicPr>
          <p:cNvPr id="12" name="Picture 11">
            <a:extLst>
              <a:ext uri="{FF2B5EF4-FFF2-40B4-BE49-F238E27FC236}">
                <a16:creationId xmlns:a16="http://schemas.microsoft.com/office/drawing/2014/main" id="{3B001E7E-A0F9-414E-A5F9-2C1D94A06A9D}"/>
              </a:ext>
            </a:extLst>
          </p:cNvPr>
          <p:cNvPicPr>
            <a:picLocks noChangeAspect="1"/>
          </p:cNvPicPr>
          <p:nvPr/>
        </p:nvPicPr>
        <p:blipFill>
          <a:blip r:embed="rId10"/>
          <a:stretch>
            <a:fillRect/>
          </a:stretch>
        </p:blipFill>
        <p:spPr>
          <a:xfrm>
            <a:off x="4279332" y="3097612"/>
            <a:ext cx="1432345" cy="1664431"/>
          </a:xfrm>
          <a:prstGeom prst="rect">
            <a:avLst/>
          </a:prstGeom>
        </p:spPr>
      </p:pic>
      <p:pic>
        <p:nvPicPr>
          <p:cNvPr id="17" name="Picture 16">
            <a:extLst>
              <a:ext uri="{FF2B5EF4-FFF2-40B4-BE49-F238E27FC236}">
                <a16:creationId xmlns:a16="http://schemas.microsoft.com/office/drawing/2014/main" id="{E10297CE-32A9-4006-94DD-3FE209515407}"/>
              </a:ext>
            </a:extLst>
          </p:cNvPr>
          <p:cNvPicPr>
            <a:picLocks noChangeAspect="1"/>
          </p:cNvPicPr>
          <p:nvPr/>
        </p:nvPicPr>
        <p:blipFill>
          <a:blip r:embed="rId11"/>
          <a:stretch>
            <a:fillRect/>
          </a:stretch>
        </p:blipFill>
        <p:spPr>
          <a:xfrm>
            <a:off x="2643367" y="3119340"/>
            <a:ext cx="1432345" cy="1642703"/>
          </a:xfrm>
          <a:prstGeom prst="rect">
            <a:avLst/>
          </a:prstGeom>
        </p:spPr>
      </p:pic>
      <p:pic>
        <p:nvPicPr>
          <p:cNvPr id="7" name="Picture 6">
            <a:extLst>
              <a:ext uri="{FF2B5EF4-FFF2-40B4-BE49-F238E27FC236}">
                <a16:creationId xmlns:a16="http://schemas.microsoft.com/office/drawing/2014/main" id="{3264D1B1-54C3-4379-8F65-D15F602B1892}"/>
              </a:ext>
            </a:extLst>
          </p:cNvPr>
          <p:cNvPicPr>
            <a:picLocks noChangeAspect="1"/>
          </p:cNvPicPr>
          <p:nvPr/>
        </p:nvPicPr>
        <p:blipFill>
          <a:blip r:embed="rId12"/>
          <a:stretch>
            <a:fillRect/>
          </a:stretch>
        </p:blipFill>
        <p:spPr>
          <a:xfrm>
            <a:off x="1012187" y="3115210"/>
            <a:ext cx="1427559" cy="1646833"/>
          </a:xfrm>
          <a:prstGeom prst="rect">
            <a:avLst/>
          </a:prstGeom>
        </p:spPr>
      </p:pic>
    </p:spTree>
    <p:extLst>
      <p:ext uri="{BB962C8B-B14F-4D97-AF65-F5344CB8AC3E}">
        <p14:creationId xmlns:p14="http://schemas.microsoft.com/office/powerpoint/2010/main" val="24362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850C52-3C14-4950-999E-F47633897C21}"/>
              </a:ext>
            </a:extLst>
          </p:cNvPr>
          <p:cNvPicPr>
            <a:picLocks noChangeAspect="1"/>
          </p:cNvPicPr>
          <p:nvPr/>
        </p:nvPicPr>
        <p:blipFill>
          <a:blip r:embed="rId3"/>
          <a:stretch>
            <a:fillRect/>
          </a:stretch>
        </p:blipFill>
        <p:spPr>
          <a:xfrm>
            <a:off x="251184" y="9414272"/>
            <a:ext cx="6216970" cy="260363"/>
          </a:xfrm>
          <a:prstGeom prst="rect">
            <a:avLst/>
          </a:prstGeom>
        </p:spPr>
      </p:pic>
      <p:sp>
        <p:nvSpPr>
          <p:cNvPr id="31" name="Frame 30"/>
          <p:cNvSpPr/>
          <p:nvPr/>
        </p:nvSpPr>
        <p:spPr>
          <a:xfrm>
            <a:off x="0" y="0"/>
            <a:ext cx="6858000" cy="9906000"/>
          </a:xfrm>
          <a:prstGeom prst="frame">
            <a:avLst>
              <a:gd name="adj1" fmla="val 188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073149" y="137202"/>
            <a:ext cx="4633663" cy="584775"/>
          </a:xfrm>
          <a:prstGeom prst="rect">
            <a:avLst/>
          </a:prstGeom>
          <a:noFill/>
        </p:spPr>
        <p:txBody>
          <a:bodyPr wrap="square" rtlCol="0">
            <a:spAutoFit/>
          </a:bodyPr>
          <a:lstStyle/>
          <a:p>
            <a:pPr algn="ctr"/>
            <a:r>
              <a:rPr lang="en-US" sz="3200" b="1">
                <a:solidFill>
                  <a:schemeClr val="accent6">
                    <a:lumMod val="50000"/>
                  </a:schemeClr>
                </a:solidFill>
                <a:latin typeface="KG WhY YoU GoTtA Be So MeAn" panose="02000506000000020004" pitchFamily="2" charset="0"/>
              </a:rPr>
              <a:t>        Grade 6 Writing </a:t>
            </a:r>
          </a:p>
        </p:txBody>
      </p:sp>
      <p:sp>
        <p:nvSpPr>
          <p:cNvPr id="21"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55910"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08310"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287CED7-30B8-4918-9D42-C0835FD04866}"/>
              </a:ext>
            </a:extLst>
          </p:cNvPr>
          <p:cNvSpPr txBox="1"/>
          <p:nvPr/>
        </p:nvSpPr>
        <p:spPr>
          <a:xfrm>
            <a:off x="155910" y="8509277"/>
            <a:ext cx="3123865" cy="338554"/>
          </a:xfrm>
          <a:prstGeom prst="rect">
            <a:avLst/>
          </a:prstGeom>
          <a:noFill/>
        </p:spPr>
        <p:txBody>
          <a:bodyPr wrap="square" rtlCol="0">
            <a:spAutoFit/>
          </a:bodyPr>
          <a:lstStyle/>
          <a:p>
            <a:r>
              <a:rPr lang="en-US" sz="1600" b="1" err="1">
                <a:solidFill>
                  <a:schemeClr val="accent6">
                    <a:lumMod val="50000"/>
                  </a:schemeClr>
                </a:solidFill>
                <a:latin typeface="KG Miss Kindergarten" panose="02000000000000000000" pitchFamily="2" charset="0"/>
              </a:rPr>
              <a:t>Roshaney</a:t>
            </a:r>
            <a:r>
              <a:rPr lang="en-US" sz="1600" b="1">
                <a:solidFill>
                  <a:schemeClr val="accent6">
                    <a:lumMod val="50000"/>
                  </a:schemeClr>
                </a:solidFill>
                <a:latin typeface="KG Miss Kindergarten" panose="02000000000000000000" pitchFamily="2" charset="0"/>
              </a:rPr>
              <a:t> Khan Amin 6</a:t>
            </a:r>
          </a:p>
        </p:txBody>
      </p:sp>
      <p:sp>
        <p:nvSpPr>
          <p:cNvPr id="14" name="TextBox 13">
            <a:extLst>
              <a:ext uri="{FF2B5EF4-FFF2-40B4-BE49-F238E27FC236}">
                <a16:creationId xmlns:a16="http://schemas.microsoft.com/office/drawing/2014/main" id="{CEF5453E-A5FC-4C97-AFA5-B12F11BFD5C0}"/>
              </a:ext>
            </a:extLst>
          </p:cNvPr>
          <p:cNvSpPr txBox="1"/>
          <p:nvPr/>
        </p:nvSpPr>
        <p:spPr>
          <a:xfrm>
            <a:off x="155910" y="1499804"/>
            <a:ext cx="6546180" cy="7235699"/>
          </a:xfrm>
          <a:prstGeom prst="rect">
            <a:avLst/>
          </a:prstGeom>
          <a:noFill/>
        </p:spPr>
        <p:txBody>
          <a:bodyPr wrap="square">
            <a:spAutoFit/>
          </a:bodyPr>
          <a:lstStyle/>
          <a:p>
            <a:pPr marL="0" marR="0" algn="just">
              <a:lnSpc>
                <a:spcPct val="1070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One day Maria was on a bus coming back from school to go to her home. When she stepped out of the bus, she heard a baby kitten crying in the corner. It seemed like the kitten had lost her mother. Maria felt extremely sorry for the kitten and decided to adopt the baby kitten. After a few weeks of Maria taking care of the kitten, the kitten was healthy. But, on the other hand, there was a guy named Liam. Liam was the boy who adopted the kitten and her mother when they were stray cats. Liam kept on crying for a week for he had lost the kitten. </a:t>
            </a:r>
          </a:p>
          <a:p>
            <a:pPr marL="0" marR="0" algn="just">
              <a:lnSpc>
                <a:spcPct val="1070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Soon he came up with a fantastic idea. His idea was to print posters with his kitten's picture and number on it, then post them on walls and poles. Two days later, the poster was ready, and he printed a few copies of it. </a:t>
            </a:r>
          </a:p>
          <a:p>
            <a:pPr marL="0" marR="0" algn="just">
              <a:lnSpc>
                <a:spcPct val="1070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Many days passed, but there was no sign of any callers or information about the lost kitten. Eventually, Liam got tired and finally gave up. The same evening Maria decided to go for a walk, and while she was walking, she saw a poster nearby and went closer to have a better look at it.</a:t>
            </a:r>
          </a:p>
          <a:p>
            <a:pPr marL="0" marR="0" algn="just">
              <a:lnSpc>
                <a:spcPct val="1070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Maria was shocked to see that the kitten she adopted was someone else's pet. Maria called the number as soon as possible and informed Liam that she had his kitten. Liam was thrilled to hear the news. So, they decided to meet up the next day at Liam's house with the kitten. When they met the next day, Maria gave the kitten back to the owner. She was a little sad but was happy that the kitten was with her owner again, and at last, she reunited the mother and the kitten.</a:t>
            </a:r>
          </a:p>
          <a:p>
            <a:pPr marL="0" marR="0" algn="just">
              <a:lnSpc>
                <a:spcPct val="1070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 Finally, both Maria and Liam were happy and became great friends. </a:t>
            </a:r>
          </a:p>
          <a:p>
            <a:pPr marL="0" marR="0" algn="just">
              <a:lnSpc>
                <a:spcPct val="107000"/>
              </a:lnSpc>
              <a:spcBef>
                <a:spcPts val="0"/>
              </a:spcBef>
              <a:spcAft>
                <a:spcPts val="800"/>
              </a:spcAft>
            </a:pPr>
            <a:r>
              <a:rPr lang="en-GB" sz="1600" u="sng" dirty="0">
                <a:effectLst/>
                <a:latin typeface="Calibri" panose="020F0502020204030204" pitchFamily="34" charset="0"/>
                <a:ea typeface="Calibri" panose="020F0502020204030204" pitchFamily="34" charset="0"/>
                <a:cs typeface="Arial" panose="020B0604020202020204" pitchFamily="34" charset="0"/>
              </a:rPr>
              <a:t>Moral of the story</a:t>
            </a:r>
            <a:r>
              <a:rPr lang="en-GB" sz="1600" dirty="0">
                <a:effectLst/>
                <a:latin typeface="Calibri" panose="020F0502020204030204" pitchFamily="34" charset="0"/>
                <a:ea typeface="Calibri" panose="020F0502020204030204" pitchFamily="34" charset="0"/>
                <a:cs typeface="Arial" panose="020B0604020202020204" pitchFamily="34" charset="0"/>
              </a:rPr>
              <a:t>: Always help others, whether it is animals or humans. </a:t>
            </a:r>
          </a:p>
          <a:p>
            <a:pPr marL="0" marR="0" algn="just">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02C55D19-C188-498A-84E9-99228ED23DB0}"/>
              </a:ext>
            </a:extLst>
          </p:cNvPr>
          <p:cNvSpPr txBox="1"/>
          <p:nvPr/>
        </p:nvSpPr>
        <p:spPr>
          <a:xfrm>
            <a:off x="1650527" y="491728"/>
            <a:ext cx="3497178" cy="830997"/>
          </a:xfrm>
          <a:prstGeom prst="rect">
            <a:avLst/>
          </a:prstGeom>
          <a:noFill/>
        </p:spPr>
        <p:txBody>
          <a:bodyPr wrap="square">
            <a:spAutoFit/>
          </a:bodyPr>
          <a:lstStyle/>
          <a:p>
            <a:pPr marL="0" marR="0" algn="ctr">
              <a:spcBef>
                <a:spcPts val="0"/>
              </a:spcBef>
              <a:spcAft>
                <a:spcPts val="0"/>
              </a:spcAft>
            </a:pPr>
            <a:endParaRPr lang="en-US" sz="2400" b="1" kern="1400" spc="-50">
              <a:solidFill>
                <a:schemeClr val="accent6">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b="1" kern="1400" spc="-50">
                <a:solidFill>
                  <a:schemeClr val="accent6">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rPr>
              <a:t>THE POOR KITTEN </a:t>
            </a:r>
            <a:endParaRPr lang="en-US" b="1" kern="1400" spc="-50">
              <a:solidFill>
                <a:schemeClr val="accent6">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8434F0-1592-4CAF-883C-8F5C83C91CEB}"/>
              </a:ext>
            </a:extLst>
          </p:cNvPr>
          <p:cNvSpPr txBox="1"/>
          <p:nvPr/>
        </p:nvSpPr>
        <p:spPr>
          <a:xfrm>
            <a:off x="4252045" y="230118"/>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4" name="TextBox 3">
            <a:extLst>
              <a:ext uri="{FF2B5EF4-FFF2-40B4-BE49-F238E27FC236}">
                <a16:creationId xmlns:a16="http://schemas.microsoft.com/office/drawing/2014/main" id="{5B8E97AD-B5D2-4442-9F62-7AB019717240}"/>
              </a:ext>
            </a:extLst>
          </p:cNvPr>
          <p:cNvSpPr txBox="1"/>
          <p:nvPr/>
        </p:nvSpPr>
        <p:spPr>
          <a:xfrm>
            <a:off x="6153805" y="75646"/>
            <a:ext cx="628698" cy="646331"/>
          </a:xfrm>
          <a:prstGeom prst="rect">
            <a:avLst/>
          </a:prstGeom>
          <a:noFill/>
        </p:spPr>
        <p:txBody>
          <a:bodyPr wrap="none" rtlCol="0">
            <a:spAutoFit/>
          </a:bodyPr>
          <a:lstStyle/>
          <a:p>
            <a:r>
              <a:rPr lang="en-US" sz="3600">
                <a:latin typeface="Corbel" panose="020B0503020204020204" pitchFamily="34" charset="0"/>
              </a:rPr>
              <a:t>10</a:t>
            </a:r>
          </a:p>
        </p:txBody>
      </p:sp>
      <p:pic>
        <p:nvPicPr>
          <p:cNvPr id="12" name="Picture 11">
            <a:extLst>
              <a:ext uri="{FF2B5EF4-FFF2-40B4-BE49-F238E27FC236}">
                <a16:creationId xmlns:a16="http://schemas.microsoft.com/office/drawing/2014/main" id="{8968DE79-BD97-4F8F-A28A-BBF3CF2E487F}"/>
              </a:ext>
            </a:extLst>
          </p:cNvPr>
          <p:cNvPicPr>
            <a:picLocks noChangeAspect="1"/>
          </p:cNvPicPr>
          <p:nvPr/>
        </p:nvPicPr>
        <p:blipFill>
          <a:blip r:embed="rId3"/>
          <a:stretch>
            <a:fillRect/>
          </a:stretch>
        </p:blipFill>
        <p:spPr>
          <a:xfrm>
            <a:off x="290631" y="698968"/>
            <a:ext cx="6216970" cy="260363"/>
          </a:xfrm>
          <a:prstGeom prst="rect">
            <a:avLst/>
          </a:prstGeom>
        </p:spPr>
      </p:pic>
      <p:pic>
        <p:nvPicPr>
          <p:cNvPr id="9" name="Picture 8" descr="A picture containing cat, orange, domestic cat, mammal&#10;&#10;Description automatically generated">
            <a:extLst>
              <a:ext uri="{FF2B5EF4-FFF2-40B4-BE49-F238E27FC236}">
                <a16:creationId xmlns:a16="http://schemas.microsoft.com/office/drawing/2014/main" id="{CFFB29C5-F0AE-4EF9-9ADD-0C980F1F4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6828" y="8256446"/>
            <a:ext cx="2189281" cy="1426820"/>
          </a:xfrm>
          <a:prstGeom prst="rect">
            <a:avLst/>
          </a:prstGeom>
        </p:spPr>
      </p:pic>
    </p:spTree>
    <p:extLst>
      <p:ext uri="{BB962C8B-B14F-4D97-AF65-F5344CB8AC3E}">
        <p14:creationId xmlns:p14="http://schemas.microsoft.com/office/powerpoint/2010/main" val="31843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6E2775-20A8-4C6F-8164-38D09ECAE571}"/>
              </a:ext>
            </a:extLst>
          </p:cNvPr>
          <p:cNvPicPr>
            <a:picLocks noChangeAspect="1"/>
          </p:cNvPicPr>
          <p:nvPr/>
        </p:nvPicPr>
        <p:blipFill>
          <a:blip r:embed="rId3"/>
          <a:stretch>
            <a:fillRect/>
          </a:stretch>
        </p:blipFill>
        <p:spPr>
          <a:xfrm>
            <a:off x="450237" y="936228"/>
            <a:ext cx="5948574" cy="367195"/>
          </a:xfrm>
          <a:prstGeom prst="rect">
            <a:avLst/>
          </a:prstGeom>
        </p:spPr>
      </p:pic>
      <p:sp>
        <p:nvSpPr>
          <p:cNvPr id="31" name="Frame 30"/>
          <p:cNvSpPr/>
          <p:nvPr/>
        </p:nvSpPr>
        <p:spPr>
          <a:xfrm>
            <a:off x="0" y="0"/>
            <a:ext cx="6858000" cy="9906000"/>
          </a:xfrm>
          <a:prstGeom prst="frame">
            <a:avLst>
              <a:gd name="adj1" fmla="val 1883"/>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53722"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06122"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06063CB4-BCC8-406F-9840-48D6DD0A094C}"/>
              </a:ext>
            </a:extLst>
          </p:cNvPr>
          <p:cNvSpPr/>
          <p:nvPr/>
        </p:nvSpPr>
        <p:spPr>
          <a:xfrm>
            <a:off x="2467006" y="1341403"/>
            <a:ext cx="2373598" cy="461665"/>
          </a:xfrm>
          <a:prstGeom prst="rect">
            <a:avLst/>
          </a:prstGeom>
        </p:spPr>
        <p:txBody>
          <a:bodyPr wrap="none">
            <a:spAutoFit/>
          </a:bodyPr>
          <a:lstStyle/>
          <a:p>
            <a:r>
              <a:rPr lang="en-US" sz="2400" b="1">
                <a:solidFill>
                  <a:schemeClr val="accent5"/>
                </a:solidFill>
                <a:latin typeface="KG WhY YoU GoTtA Be So MeAn" panose="02000506000000020004" pitchFamily="2" charset="0"/>
              </a:rPr>
              <a:t>Character's Voice</a:t>
            </a:r>
          </a:p>
        </p:txBody>
      </p:sp>
      <p:sp>
        <p:nvSpPr>
          <p:cNvPr id="2" name="TextBox 1">
            <a:extLst>
              <a:ext uri="{FF2B5EF4-FFF2-40B4-BE49-F238E27FC236}">
                <a16:creationId xmlns:a16="http://schemas.microsoft.com/office/drawing/2014/main" id="{E6EE292C-AFA8-403E-8E12-D43E99AA9749}"/>
              </a:ext>
            </a:extLst>
          </p:cNvPr>
          <p:cNvSpPr txBox="1"/>
          <p:nvPr/>
        </p:nvSpPr>
        <p:spPr>
          <a:xfrm>
            <a:off x="3653805" y="398975"/>
            <a:ext cx="3057889" cy="584775"/>
          </a:xfrm>
          <a:prstGeom prst="rect">
            <a:avLst/>
          </a:prstGeom>
          <a:noFill/>
        </p:spPr>
        <p:txBody>
          <a:bodyPr wrap="square" rtlCol="0">
            <a:spAutoFit/>
          </a:bodyPr>
          <a:lstStyle/>
          <a:p>
            <a:pPr algn="ctr"/>
            <a:r>
              <a:rPr lang="en-US" sz="3200" b="1">
                <a:solidFill>
                  <a:srgbClr val="0070C0"/>
                </a:solidFill>
                <a:latin typeface="KG WhY YoU GoTtA Be So MeAn" panose="02000506000000020004" pitchFamily="2" charset="0"/>
              </a:rPr>
              <a:t>Grade 8 Writing</a:t>
            </a:r>
          </a:p>
        </p:txBody>
      </p:sp>
      <p:sp>
        <p:nvSpPr>
          <p:cNvPr id="15" name="TextBox 14">
            <a:extLst>
              <a:ext uri="{FF2B5EF4-FFF2-40B4-BE49-F238E27FC236}">
                <a16:creationId xmlns:a16="http://schemas.microsoft.com/office/drawing/2014/main" id="{5E224934-1F83-4B54-ABF5-3FFEC1CE60F0}"/>
              </a:ext>
            </a:extLst>
          </p:cNvPr>
          <p:cNvSpPr txBox="1"/>
          <p:nvPr/>
        </p:nvSpPr>
        <p:spPr>
          <a:xfrm>
            <a:off x="558522" y="1808675"/>
            <a:ext cx="5706173" cy="6440738"/>
          </a:xfrm>
          <a:prstGeom prst="rect">
            <a:avLst/>
          </a:prstGeom>
          <a:noFill/>
        </p:spPr>
        <p:txBody>
          <a:bodyPr wrap="square">
            <a:spAutoFit/>
          </a:bodyPr>
          <a:lstStyle/>
          <a:p>
            <a:pPr algn="just">
              <a:lnSpc>
                <a:spcPct val="107000"/>
              </a:lnSpc>
              <a:spcAft>
                <a:spcPts val="800"/>
              </a:spcAft>
            </a:pPr>
            <a:r>
              <a:rPr lang="en-US"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Memoir (Eleven)  Rachel (Student)</a:t>
            </a:r>
            <a:endParaRPr lang="en-ZA"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600" i="1" dirty="0">
                <a:solidFill>
                  <a:srgbClr val="0E101A"/>
                </a:solidFill>
                <a:effectLst/>
                <a:latin typeface="Arial" panose="020B0604020202020204" pitchFamily="34" charset="0"/>
                <a:ea typeface="Arial" panose="020B0604020202020204" pitchFamily="34" charset="0"/>
                <a:cs typeface="Arial" panose="020B0604020202020204" pitchFamily="34" charset="0"/>
              </a:rPr>
              <a:t>*Wakes up and yawns*</a:t>
            </a:r>
            <a:r>
              <a:rPr lang="en-US" sz="1600" dirty="0">
                <a:solidFill>
                  <a:srgbClr val="0E101A"/>
                </a:solidFill>
                <a:effectLst/>
                <a:latin typeface="Arial" panose="020B0604020202020204" pitchFamily="34" charset="0"/>
                <a:ea typeface="Arial" panose="020B0604020202020204" pitchFamily="34" charset="0"/>
                <a:cs typeface="Arial" panose="020B0604020202020204" pitchFamily="34" charset="0"/>
              </a:rPr>
              <a:t>  oh, today will be such a fantastic day; it is my birthday, and I am finally eleven years old, but I still do not feel 11.</a:t>
            </a:r>
            <a:endParaRPr lang="en-ZA"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600" dirty="0">
                <a:solidFill>
                  <a:srgbClr val="0E101A"/>
                </a:solidFill>
                <a:effectLst/>
                <a:latin typeface="Arial" panose="020B0604020202020204" pitchFamily="34" charset="0"/>
                <a:ea typeface="Arial" panose="020B0604020202020204" pitchFamily="34" charset="0"/>
                <a:cs typeface="Arial" panose="020B0604020202020204" pitchFamily="34" charset="0"/>
              </a:rPr>
              <a:t>Oh well, I need to go to school. "Mum, I am ready for school", I shouted. "Okay, Honey, do not forget your lunch". "I will not, mum."</a:t>
            </a:r>
            <a:endParaRPr lang="en-ZA"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600" dirty="0">
                <a:solidFill>
                  <a:srgbClr val="0E101A"/>
                </a:solidFill>
                <a:effectLst/>
                <a:latin typeface="Arial" panose="020B0604020202020204" pitchFamily="34" charset="0"/>
                <a:ea typeface="Arial" panose="020B0604020202020204" pitchFamily="34" charset="0"/>
                <a:cs typeface="Arial" panose="020B0604020202020204" pitchFamily="34" charset="0"/>
              </a:rPr>
              <a:t>Argh, the first period is Math. I hate math. </a:t>
            </a:r>
            <a:r>
              <a:rPr lang="en-US" sz="1600" i="1" dirty="0">
                <a:solidFill>
                  <a:srgbClr val="0E101A"/>
                </a:solidFill>
                <a:effectLst/>
                <a:latin typeface="Arial" panose="020B0604020202020204" pitchFamily="34" charset="0"/>
                <a:ea typeface="Arial" panose="020B0604020202020204" pitchFamily="34" charset="0"/>
                <a:cs typeface="Arial" panose="020B0604020202020204" pitchFamily="34" charset="0"/>
              </a:rPr>
              <a:t>*Takes a deep breath* </a:t>
            </a:r>
            <a:r>
              <a:rPr lang="en-US" sz="1600" dirty="0">
                <a:solidFill>
                  <a:srgbClr val="0E101A"/>
                </a:solidFill>
                <a:effectLst/>
                <a:latin typeface="Arial" panose="020B0604020202020204" pitchFamily="34" charset="0"/>
                <a:ea typeface="Arial" panose="020B0604020202020204" pitchFamily="34" charset="0"/>
                <a:cs typeface="Arial" panose="020B0604020202020204" pitchFamily="34" charset="0"/>
              </a:rPr>
              <a:t>okay, I can do this in just 30 minutes. Everyone took their seat, then Mrs. Price made an announcement, WHOSE IS THIS RED SWEATER? The whole class sat in silence until Silvia said that I owned it. "But Mrs. Price it- it is not mine." But she did not want to hear anything and asked me to wear it, claiming that she saw me wearing it once before. However, it was not mine! I scooched it over, but Mrs. Price noticed and screamed at me. I got scared, and I wanted to burst out into tears. Then she forced me to wear it, and I could not handle it anymore. I burst out in tears until they were all gone. Then Philips came and said that it was hers' and I immediately took it off and gave it to her. I just waited for the day to end and went home. I thought there would be cake and papa and mama would be there, and it would be fun. I finally got home and had a wonderful time. </a:t>
            </a:r>
            <a:endParaRPr lang="en-Z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7730E47-EAB6-440E-8E45-5CFE107D8B4C}"/>
              </a:ext>
            </a:extLst>
          </p:cNvPr>
          <p:cNvSpPr txBox="1"/>
          <p:nvPr/>
        </p:nvSpPr>
        <p:spPr>
          <a:xfrm>
            <a:off x="140828" y="21084"/>
            <a:ext cx="598241" cy="646331"/>
          </a:xfrm>
          <a:prstGeom prst="rect">
            <a:avLst/>
          </a:prstGeom>
          <a:noFill/>
        </p:spPr>
        <p:txBody>
          <a:bodyPr wrap="none" rtlCol="0">
            <a:spAutoFit/>
          </a:bodyPr>
          <a:lstStyle/>
          <a:p>
            <a:r>
              <a:rPr lang="en-US" sz="3600">
                <a:latin typeface="Corbel" panose="020B0503020204020204" pitchFamily="34" charset="0"/>
              </a:rPr>
              <a:t>11</a:t>
            </a:r>
          </a:p>
        </p:txBody>
      </p:sp>
      <p:sp>
        <p:nvSpPr>
          <p:cNvPr id="5" name="TextBox 4">
            <a:extLst>
              <a:ext uri="{FF2B5EF4-FFF2-40B4-BE49-F238E27FC236}">
                <a16:creationId xmlns:a16="http://schemas.microsoft.com/office/drawing/2014/main" id="{7FC923FE-1FAB-41E4-9C77-5F3C2DA98AA0}"/>
              </a:ext>
            </a:extLst>
          </p:cNvPr>
          <p:cNvSpPr txBox="1"/>
          <p:nvPr/>
        </p:nvSpPr>
        <p:spPr>
          <a:xfrm>
            <a:off x="671416" y="243571"/>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pic>
        <p:nvPicPr>
          <p:cNvPr id="16" name="Picture 15">
            <a:extLst>
              <a:ext uri="{FF2B5EF4-FFF2-40B4-BE49-F238E27FC236}">
                <a16:creationId xmlns:a16="http://schemas.microsoft.com/office/drawing/2014/main" id="{5F9DB32B-D491-4DDE-B5C1-84C34E9F4D56}"/>
              </a:ext>
            </a:extLst>
          </p:cNvPr>
          <p:cNvPicPr>
            <a:picLocks noChangeAspect="1"/>
          </p:cNvPicPr>
          <p:nvPr/>
        </p:nvPicPr>
        <p:blipFill>
          <a:blip r:embed="rId3"/>
          <a:stretch>
            <a:fillRect/>
          </a:stretch>
        </p:blipFill>
        <p:spPr>
          <a:xfrm>
            <a:off x="507819" y="9327666"/>
            <a:ext cx="5948574" cy="367195"/>
          </a:xfrm>
          <a:prstGeom prst="rect">
            <a:avLst/>
          </a:prstGeom>
        </p:spPr>
      </p:pic>
      <p:sp>
        <p:nvSpPr>
          <p:cNvPr id="21" name="Rectangle 20">
            <a:extLst>
              <a:ext uri="{FF2B5EF4-FFF2-40B4-BE49-F238E27FC236}">
                <a16:creationId xmlns:a16="http://schemas.microsoft.com/office/drawing/2014/main" id="{9090E289-BD35-47F6-9310-DEA6C3ABD812}"/>
              </a:ext>
            </a:extLst>
          </p:cNvPr>
          <p:cNvSpPr/>
          <p:nvPr/>
        </p:nvSpPr>
        <p:spPr>
          <a:xfrm>
            <a:off x="574080" y="8632792"/>
            <a:ext cx="2308774" cy="400110"/>
          </a:xfrm>
          <a:prstGeom prst="rect">
            <a:avLst/>
          </a:prstGeom>
        </p:spPr>
        <p:txBody>
          <a:bodyPr wrap="none">
            <a:spAutoFit/>
          </a:bodyPr>
          <a:lstStyle/>
          <a:p>
            <a:r>
              <a:rPr lang="en-US" sz="2000" b="1">
                <a:solidFill>
                  <a:schemeClr val="accent5"/>
                </a:solidFill>
                <a:latin typeface="KG WhY YoU GoTtA Be So MeAn" panose="02000506000000020004" pitchFamily="2" charset="0"/>
              </a:rPr>
              <a:t>By: </a:t>
            </a:r>
            <a:r>
              <a:rPr lang="en-US" sz="2000" b="1" err="1">
                <a:solidFill>
                  <a:schemeClr val="accent5"/>
                </a:solidFill>
                <a:latin typeface="KG WhY YoU GoTtA Be So MeAn" panose="02000506000000020004" pitchFamily="2" charset="0"/>
              </a:rPr>
              <a:t>Abdulaziz</a:t>
            </a:r>
            <a:r>
              <a:rPr lang="en-US" sz="2000" b="1">
                <a:solidFill>
                  <a:schemeClr val="accent5"/>
                </a:solidFill>
                <a:latin typeface="KG WhY YoU GoTtA Be So MeAn" panose="02000506000000020004" pitchFamily="2" charset="0"/>
              </a:rPr>
              <a:t> Faisal </a:t>
            </a:r>
          </a:p>
        </p:txBody>
      </p:sp>
      <p:pic>
        <p:nvPicPr>
          <p:cNvPr id="22" name="Picture 21">
            <a:extLst>
              <a:ext uri="{FF2B5EF4-FFF2-40B4-BE49-F238E27FC236}">
                <a16:creationId xmlns:a16="http://schemas.microsoft.com/office/drawing/2014/main" id="{AEB76CAF-3751-44B0-8655-9677DC3DBFE2}"/>
              </a:ext>
            </a:extLst>
          </p:cNvPr>
          <p:cNvPicPr>
            <a:picLocks noChangeAspect="1"/>
          </p:cNvPicPr>
          <p:nvPr/>
        </p:nvPicPr>
        <p:blipFill>
          <a:blip r:embed="rId3"/>
          <a:stretch>
            <a:fillRect/>
          </a:stretch>
        </p:blipFill>
        <p:spPr>
          <a:xfrm rot="16200000">
            <a:off x="-3816004" y="5240273"/>
            <a:ext cx="8347715" cy="401337"/>
          </a:xfrm>
          <a:prstGeom prst="rect">
            <a:avLst/>
          </a:prstGeom>
        </p:spPr>
      </p:pic>
      <p:pic>
        <p:nvPicPr>
          <p:cNvPr id="18" name="Picture 17">
            <a:extLst>
              <a:ext uri="{FF2B5EF4-FFF2-40B4-BE49-F238E27FC236}">
                <a16:creationId xmlns:a16="http://schemas.microsoft.com/office/drawing/2014/main" id="{8F80E655-3055-45E1-BE72-A2AC3DF65AAD}"/>
              </a:ext>
            </a:extLst>
          </p:cNvPr>
          <p:cNvPicPr>
            <a:picLocks noChangeAspect="1"/>
          </p:cNvPicPr>
          <p:nvPr/>
        </p:nvPicPr>
        <p:blipFill>
          <a:blip r:embed="rId3"/>
          <a:stretch>
            <a:fillRect/>
          </a:stretch>
        </p:blipFill>
        <p:spPr>
          <a:xfrm rot="16200000">
            <a:off x="2307065" y="4968530"/>
            <a:ext cx="8347715" cy="401337"/>
          </a:xfrm>
          <a:prstGeom prst="rect">
            <a:avLst/>
          </a:prstGeom>
        </p:spPr>
      </p:pic>
      <p:pic>
        <p:nvPicPr>
          <p:cNvPr id="6" name="Picture 5" descr="Shape, arrow&#10;&#10;Description automatically generated">
            <a:extLst>
              <a:ext uri="{FF2B5EF4-FFF2-40B4-BE49-F238E27FC236}">
                <a16:creationId xmlns:a16="http://schemas.microsoft.com/office/drawing/2014/main" id="{5F1F29EB-748B-4DE3-819C-E11940DAE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47896" y="7425412"/>
            <a:ext cx="3057888" cy="2093357"/>
          </a:xfrm>
          <a:prstGeom prst="rect">
            <a:avLst/>
          </a:prstGeom>
        </p:spPr>
      </p:pic>
    </p:spTree>
    <p:extLst>
      <p:ext uri="{BB962C8B-B14F-4D97-AF65-F5344CB8AC3E}">
        <p14:creationId xmlns:p14="http://schemas.microsoft.com/office/powerpoint/2010/main" val="48172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vector graphics&#10;&#10;Description automatically generated">
            <a:extLst>
              <a:ext uri="{FF2B5EF4-FFF2-40B4-BE49-F238E27FC236}">
                <a16:creationId xmlns:a16="http://schemas.microsoft.com/office/drawing/2014/main" id="{B7BD163F-F36F-4353-9C8F-BD1330821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899" y="3320398"/>
            <a:ext cx="2056975" cy="2083535"/>
          </a:xfrm>
          <a:prstGeom prst="rect">
            <a:avLst/>
          </a:prstGeom>
        </p:spPr>
      </p:pic>
      <p:sp>
        <p:nvSpPr>
          <p:cNvPr id="31" name="Frame 30"/>
          <p:cNvSpPr/>
          <p:nvPr/>
        </p:nvSpPr>
        <p:spPr>
          <a:xfrm>
            <a:off x="0" y="0"/>
            <a:ext cx="6858000" cy="9906000"/>
          </a:xfrm>
          <a:prstGeom prst="frame">
            <a:avLst>
              <a:gd name="adj1" fmla="val 1883"/>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53722"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06122"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06063CB4-BCC8-406F-9840-48D6DD0A094C}"/>
              </a:ext>
            </a:extLst>
          </p:cNvPr>
          <p:cNvSpPr/>
          <p:nvPr/>
        </p:nvSpPr>
        <p:spPr>
          <a:xfrm>
            <a:off x="362052" y="1363629"/>
            <a:ext cx="4156394" cy="461665"/>
          </a:xfrm>
          <a:prstGeom prst="rect">
            <a:avLst/>
          </a:prstGeom>
        </p:spPr>
        <p:txBody>
          <a:bodyPr wrap="none">
            <a:spAutoFit/>
          </a:bodyPr>
          <a:lstStyle/>
          <a:p>
            <a:r>
              <a:rPr lang="en-US" sz="2400" b="1">
                <a:solidFill>
                  <a:schemeClr val="accent5"/>
                </a:solidFill>
                <a:latin typeface="KG WhY YoU GoTtA Be So MeAn" panose="02000506000000020004" pitchFamily="2" charset="0"/>
              </a:rPr>
              <a:t>Sylvia Saldivar (Mean Student) </a:t>
            </a:r>
          </a:p>
        </p:txBody>
      </p:sp>
      <p:sp>
        <p:nvSpPr>
          <p:cNvPr id="2" name="TextBox 1">
            <a:extLst>
              <a:ext uri="{FF2B5EF4-FFF2-40B4-BE49-F238E27FC236}">
                <a16:creationId xmlns:a16="http://schemas.microsoft.com/office/drawing/2014/main" id="{E6EE292C-AFA8-403E-8E12-D43E99AA9749}"/>
              </a:ext>
            </a:extLst>
          </p:cNvPr>
          <p:cNvSpPr txBox="1"/>
          <p:nvPr/>
        </p:nvSpPr>
        <p:spPr>
          <a:xfrm>
            <a:off x="3659283" y="227365"/>
            <a:ext cx="3057889" cy="584775"/>
          </a:xfrm>
          <a:prstGeom prst="rect">
            <a:avLst/>
          </a:prstGeom>
          <a:noFill/>
        </p:spPr>
        <p:txBody>
          <a:bodyPr wrap="square" rtlCol="0">
            <a:spAutoFit/>
          </a:bodyPr>
          <a:lstStyle/>
          <a:p>
            <a:pPr algn="ctr"/>
            <a:r>
              <a:rPr lang="en-US" sz="3200" b="1">
                <a:solidFill>
                  <a:srgbClr val="0070C0"/>
                </a:solidFill>
                <a:latin typeface="KG WhY YoU GoTtA Be So MeAn" panose="02000506000000020004" pitchFamily="2" charset="0"/>
              </a:rPr>
              <a:t>Grade 8 Writing</a:t>
            </a:r>
          </a:p>
        </p:txBody>
      </p:sp>
      <p:sp>
        <p:nvSpPr>
          <p:cNvPr id="15" name="TextBox 14">
            <a:extLst>
              <a:ext uri="{FF2B5EF4-FFF2-40B4-BE49-F238E27FC236}">
                <a16:creationId xmlns:a16="http://schemas.microsoft.com/office/drawing/2014/main" id="{5E224934-1F83-4B54-ABF5-3FFEC1CE60F0}"/>
              </a:ext>
            </a:extLst>
          </p:cNvPr>
          <p:cNvSpPr txBox="1"/>
          <p:nvPr/>
        </p:nvSpPr>
        <p:spPr>
          <a:xfrm>
            <a:off x="354820" y="1900356"/>
            <a:ext cx="6117165" cy="1917448"/>
          </a:xfrm>
          <a:prstGeom prst="rect">
            <a:avLst/>
          </a:prstGeom>
          <a:noFill/>
        </p:spPr>
        <p:txBody>
          <a:bodyPr wrap="square">
            <a:spAutoFit/>
          </a:bodyPr>
          <a:lstStyle/>
          <a:p>
            <a:pPr algn="just">
              <a:lnSpc>
                <a:spcPct val="107000"/>
              </a:lnSpc>
              <a:spcAft>
                <a:spcPts val="800"/>
              </a:spcAft>
            </a:pPr>
            <a:r>
              <a:rPr lang="en-GB"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Thank goodness Mrs. Price believed me when I told her that sweater belongs to Rachel, and now Mrs. Price is sure about whose sweater that was, as she remembered Rachel wearing it. But Rachel vehemently denied it when Mrs. Price put the sweater on her desk, and I could see the annoyance on her face. Well, I may be mean to Rachel, but the sweater was hers. Why cannot she accept that the sweater belongs to her? </a:t>
            </a:r>
          </a:p>
        </p:txBody>
      </p:sp>
      <p:sp>
        <p:nvSpPr>
          <p:cNvPr id="3" name="TextBox 2">
            <a:extLst>
              <a:ext uri="{FF2B5EF4-FFF2-40B4-BE49-F238E27FC236}">
                <a16:creationId xmlns:a16="http://schemas.microsoft.com/office/drawing/2014/main" id="{57730E47-EAB6-440E-8E45-5CFE107D8B4C}"/>
              </a:ext>
            </a:extLst>
          </p:cNvPr>
          <p:cNvSpPr txBox="1"/>
          <p:nvPr/>
        </p:nvSpPr>
        <p:spPr>
          <a:xfrm>
            <a:off x="140828" y="21084"/>
            <a:ext cx="627095" cy="646331"/>
          </a:xfrm>
          <a:prstGeom prst="rect">
            <a:avLst/>
          </a:prstGeom>
          <a:noFill/>
        </p:spPr>
        <p:txBody>
          <a:bodyPr wrap="none" rtlCol="0">
            <a:spAutoFit/>
          </a:bodyPr>
          <a:lstStyle/>
          <a:p>
            <a:r>
              <a:rPr lang="en-US" sz="3600">
                <a:latin typeface="Corbel" panose="020B0503020204020204" pitchFamily="34" charset="0"/>
              </a:rPr>
              <a:t>12</a:t>
            </a:r>
          </a:p>
        </p:txBody>
      </p:sp>
      <p:sp>
        <p:nvSpPr>
          <p:cNvPr id="5" name="TextBox 4">
            <a:extLst>
              <a:ext uri="{FF2B5EF4-FFF2-40B4-BE49-F238E27FC236}">
                <a16:creationId xmlns:a16="http://schemas.microsoft.com/office/drawing/2014/main" id="{7FC923FE-1FAB-41E4-9C77-5F3C2DA98AA0}"/>
              </a:ext>
            </a:extLst>
          </p:cNvPr>
          <p:cNvSpPr txBox="1"/>
          <p:nvPr/>
        </p:nvSpPr>
        <p:spPr>
          <a:xfrm>
            <a:off x="755047" y="166636"/>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1" name="Rectangle 20">
            <a:extLst>
              <a:ext uri="{FF2B5EF4-FFF2-40B4-BE49-F238E27FC236}">
                <a16:creationId xmlns:a16="http://schemas.microsoft.com/office/drawing/2014/main" id="{9090E289-BD35-47F6-9310-DEA6C3ABD812}"/>
              </a:ext>
            </a:extLst>
          </p:cNvPr>
          <p:cNvSpPr/>
          <p:nvPr/>
        </p:nvSpPr>
        <p:spPr>
          <a:xfrm>
            <a:off x="370415" y="3937225"/>
            <a:ext cx="3383362" cy="400110"/>
          </a:xfrm>
          <a:prstGeom prst="rect">
            <a:avLst/>
          </a:prstGeom>
        </p:spPr>
        <p:txBody>
          <a:bodyPr wrap="none">
            <a:spAutoFit/>
          </a:bodyPr>
          <a:lstStyle/>
          <a:p>
            <a:r>
              <a:rPr lang="en-GB" sz="2000" b="1">
                <a:solidFill>
                  <a:schemeClr val="accent5"/>
                </a:solidFill>
                <a:latin typeface="KG WhY YoU GoTtA Be So MeAn" panose="02000506000000020004" pitchFamily="2" charset="0"/>
              </a:rPr>
              <a:t>By: Abdullah Ahmed Al Bader </a:t>
            </a:r>
            <a:endParaRPr lang="en-US" sz="2000" b="1">
              <a:solidFill>
                <a:schemeClr val="accent5"/>
              </a:solidFill>
              <a:latin typeface="KG WhY YoU GoTtA Be So MeAn" panose="02000506000000020004" pitchFamily="2" charset="0"/>
            </a:endParaRPr>
          </a:p>
        </p:txBody>
      </p:sp>
      <p:pic>
        <p:nvPicPr>
          <p:cNvPr id="9" name="Picture 8">
            <a:extLst>
              <a:ext uri="{FF2B5EF4-FFF2-40B4-BE49-F238E27FC236}">
                <a16:creationId xmlns:a16="http://schemas.microsoft.com/office/drawing/2014/main" id="{8E747FFD-6228-4BD8-8C53-D8B35048D78C}"/>
              </a:ext>
            </a:extLst>
          </p:cNvPr>
          <p:cNvPicPr>
            <a:picLocks noChangeAspect="1"/>
          </p:cNvPicPr>
          <p:nvPr/>
        </p:nvPicPr>
        <p:blipFill>
          <a:blip r:embed="rId4"/>
          <a:stretch>
            <a:fillRect/>
          </a:stretch>
        </p:blipFill>
        <p:spPr>
          <a:xfrm>
            <a:off x="348699" y="953710"/>
            <a:ext cx="6204023" cy="423090"/>
          </a:xfrm>
          <a:prstGeom prst="rect">
            <a:avLst/>
          </a:prstGeom>
        </p:spPr>
      </p:pic>
      <p:sp>
        <p:nvSpPr>
          <p:cNvPr id="28" name="Rectangle 27">
            <a:extLst>
              <a:ext uri="{FF2B5EF4-FFF2-40B4-BE49-F238E27FC236}">
                <a16:creationId xmlns:a16="http://schemas.microsoft.com/office/drawing/2014/main" id="{9F937195-C48E-47A4-A5B8-B670D3EED7D5}"/>
              </a:ext>
            </a:extLst>
          </p:cNvPr>
          <p:cNvSpPr/>
          <p:nvPr/>
        </p:nvSpPr>
        <p:spPr>
          <a:xfrm>
            <a:off x="406122" y="4949472"/>
            <a:ext cx="2786404" cy="461665"/>
          </a:xfrm>
          <a:prstGeom prst="rect">
            <a:avLst/>
          </a:prstGeom>
        </p:spPr>
        <p:txBody>
          <a:bodyPr wrap="none">
            <a:spAutoFit/>
          </a:bodyPr>
          <a:lstStyle/>
          <a:p>
            <a:r>
              <a:rPr lang="en-US" sz="2400" b="1">
                <a:solidFill>
                  <a:schemeClr val="accent5"/>
                </a:solidFill>
                <a:latin typeface="KG WhY YoU GoTtA Be So MeAn" panose="02000506000000020004" pitchFamily="2" charset="0"/>
              </a:rPr>
              <a:t>Mrs. Price (Teacher) </a:t>
            </a:r>
          </a:p>
        </p:txBody>
      </p:sp>
      <p:sp>
        <p:nvSpPr>
          <p:cNvPr id="29" name="TextBox 28">
            <a:extLst>
              <a:ext uri="{FF2B5EF4-FFF2-40B4-BE49-F238E27FC236}">
                <a16:creationId xmlns:a16="http://schemas.microsoft.com/office/drawing/2014/main" id="{FF1401B6-303F-422B-B43A-C2FE40491434}"/>
              </a:ext>
            </a:extLst>
          </p:cNvPr>
          <p:cNvSpPr txBox="1"/>
          <p:nvPr/>
        </p:nvSpPr>
        <p:spPr>
          <a:xfrm>
            <a:off x="348699" y="5397966"/>
            <a:ext cx="6160596" cy="3015634"/>
          </a:xfrm>
          <a:prstGeom prst="rect">
            <a:avLst/>
          </a:prstGeom>
          <a:noFill/>
        </p:spPr>
        <p:txBody>
          <a:bodyPr wrap="square">
            <a:spAutoFit/>
          </a:bodyPr>
          <a:lstStyle/>
          <a:p>
            <a:pPr algn="just">
              <a:lnSpc>
                <a:spcPct val="107000"/>
              </a:lnSpc>
              <a:spcAft>
                <a:spcPts val="800"/>
              </a:spcAft>
            </a:pPr>
            <a:r>
              <a:rPr lang="en-GB"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Oh, the same class again. "Hello, students, now whose is this. Whose is this red sweater? I am tired of this. It must belong to somebody. Ah, thank you, Sylvia. Of course, it is yours. What do you mean, Rachel? I remember you wearing it once. Just wear it!"  </a:t>
            </a:r>
          </a:p>
          <a:p>
            <a:pPr algn="just">
              <a:lnSpc>
                <a:spcPct val="107000"/>
              </a:lnSpc>
              <a:spcAft>
                <a:spcPts val="800"/>
              </a:spcAft>
            </a:pPr>
            <a:r>
              <a:rPr lang="en-GB"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"Now let's move to page 32 everybody math problem number 4". </a:t>
            </a:r>
          </a:p>
          <a:p>
            <a:pPr algn="just">
              <a:lnSpc>
                <a:spcPct val="107000"/>
              </a:lnSpc>
              <a:spcAft>
                <a:spcPts val="800"/>
              </a:spcAft>
            </a:pPr>
            <a:r>
              <a:rPr lang="en-GB"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"Rachel!!!! Now that is enough, wear the sweater, or I will kick you out of class. Rachel now put that sweater on, and no more nonsense. Now Rachel!" argh! This girl will kill me one day. </a:t>
            </a:r>
          </a:p>
          <a:p>
            <a:pPr algn="just">
              <a:lnSpc>
                <a:spcPct val="107000"/>
              </a:lnSpc>
              <a:spcAft>
                <a:spcPts val="800"/>
              </a:spcAft>
            </a:pPr>
            <a:r>
              <a:rPr lang="en-GB" sz="1600" dirty="0">
                <a:solidFill>
                  <a:srgbClr val="000000"/>
                </a:solidFill>
                <a:effectLst/>
                <a:latin typeface="Arial" panose="020B0604020202020204" pitchFamily="34" charset="0"/>
                <a:ea typeface="Arial" panose="020B0604020202020204" pitchFamily="34" charset="0"/>
                <a:cs typeface="Arial" panose="020B0604020202020204" pitchFamily="34" charset="0"/>
              </a:rPr>
              <a:t>Lunchtime everyone. What do you want, Phyllis? Oh, okay, Rachel, take that sweater off and give it to Phyllis. </a:t>
            </a:r>
          </a:p>
        </p:txBody>
      </p:sp>
      <p:pic>
        <p:nvPicPr>
          <p:cNvPr id="30" name="Picture 29">
            <a:extLst>
              <a:ext uri="{FF2B5EF4-FFF2-40B4-BE49-F238E27FC236}">
                <a16:creationId xmlns:a16="http://schemas.microsoft.com/office/drawing/2014/main" id="{17A65A13-8A08-4782-A030-ACBD85BDEDA6}"/>
              </a:ext>
            </a:extLst>
          </p:cNvPr>
          <p:cNvPicPr>
            <a:picLocks noChangeAspect="1"/>
          </p:cNvPicPr>
          <p:nvPr/>
        </p:nvPicPr>
        <p:blipFill>
          <a:blip r:embed="rId4"/>
          <a:stretch>
            <a:fillRect/>
          </a:stretch>
        </p:blipFill>
        <p:spPr>
          <a:xfrm>
            <a:off x="348699" y="8937156"/>
            <a:ext cx="6204023" cy="423090"/>
          </a:xfrm>
          <a:prstGeom prst="rect">
            <a:avLst/>
          </a:prstGeom>
        </p:spPr>
      </p:pic>
      <p:sp>
        <p:nvSpPr>
          <p:cNvPr id="32" name="Rectangle 31">
            <a:extLst>
              <a:ext uri="{FF2B5EF4-FFF2-40B4-BE49-F238E27FC236}">
                <a16:creationId xmlns:a16="http://schemas.microsoft.com/office/drawing/2014/main" id="{66D844A0-A6EB-4CA2-8CC9-3FD06081B7C7}"/>
              </a:ext>
            </a:extLst>
          </p:cNvPr>
          <p:cNvSpPr/>
          <p:nvPr/>
        </p:nvSpPr>
        <p:spPr>
          <a:xfrm>
            <a:off x="326988" y="8421278"/>
            <a:ext cx="2100960" cy="400110"/>
          </a:xfrm>
          <a:prstGeom prst="rect">
            <a:avLst/>
          </a:prstGeom>
        </p:spPr>
        <p:txBody>
          <a:bodyPr wrap="none">
            <a:spAutoFit/>
          </a:bodyPr>
          <a:lstStyle/>
          <a:p>
            <a:r>
              <a:rPr lang="en-GB" sz="2000" b="1">
                <a:solidFill>
                  <a:schemeClr val="accent5"/>
                </a:solidFill>
                <a:latin typeface="KG WhY YoU GoTtA Be So MeAn" panose="02000506000000020004" pitchFamily="2" charset="0"/>
              </a:rPr>
              <a:t> By: Salman </a:t>
            </a:r>
            <a:r>
              <a:rPr lang="en-GB" sz="2000" b="1" err="1">
                <a:solidFill>
                  <a:schemeClr val="accent5"/>
                </a:solidFill>
                <a:latin typeface="KG WhY YoU GoTtA Be So MeAn" panose="02000506000000020004" pitchFamily="2" charset="0"/>
              </a:rPr>
              <a:t>Jabar</a:t>
            </a:r>
            <a:r>
              <a:rPr lang="en-GB" sz="2000" b="1">
                <a:solidFill>
                  <a:schemeClr val="accent5"/>
                </a:solidFill>
                <a:latin typeface="KG WhY YoU GoTtA Be So MeAn" panose="02000506000000020004" pitchFamily="2" charset="0"/>
              </a:rPr>
              <a:t> </a:t>
            </a:r>
            <a:endParaRPr lang="en-US" sz="2000" b="1">
              <a:solidFill>
                <a:schemeClr val="accent5"/>
              </a:solidFill>
              <a:latin typeface="KG WhY YoU GoTtA Be So MeAn" panose="02000506000000020004" pitchFamily="2" charset="0"/>
            </a:endParaRPr>
          </a:p>
        </p:txBody>
      </p:sp>
    </p:spTree>
    <p:extLst>
      <p:ext uri="{BB962C8B-B14F-4D97-AF65-F5344CB8AC3E}">
        <p14:creationId xmlns:p14="http://schemas.microsoft.com/office/powerpoint/2010/main" val="286692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ame 37"/>
          <p:cNvSpPr/>
          <p:nvPr/>
        </p:nvSpPr>
        <p:spPr>
          <a:xfrm>
            <a:off x="0" y="0"/>
            <a:ext cx="6858000" cy="9906000"/>
          </a:xfrm>
          <a:prstGeom prst="frame">
            <a:avLst>
              <a:gd name="adj1" fmla="val 18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p:cNvCxnSpPr/>
          <p:nvPr/>
        </p:nvCxnSpPr>
        <p:spPr>
          <a:xfrm>
            <a:off x="8356357" y="4358564"/>
            <a:ext cx="3041584" cy="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276" y="215839"/>
            <a:ext cx="3460048" cy="523220"/>
          </a:xfrm>
          <a:prstGeom prst="rect">
            <a:avLst/>
          </a:prstGeom>
          <a:noFill/>
        </p:spPr>
        <p:txBody>
          <a:bodyPr wrap="square" rtlCol="0">
            <a:spAutoFit/>
          </a:bodyPr>
          <a:lstStyle/>
          <a:p>
            <a:pPr algn="ctr"/>
            <a:r>
              <a:rPr lang="en-US" sz="2800" b="1">
                <a:solidFill>
                  <a:srgbClr val="7030A0"/>
                </a:solidFill>
                <a:latin typeface="KG WhY YoU GoTtA Be So MeAn" panose="02000506000000020004" pitchFamily="2" charset="0"/>
              </a:rPr>
              <a:t>Grade 10 Writing</a:t>
            </a:r>
          </a:p>
        </p:txBody>
      </p:sp>
      <p:sp>
        <p:nvSpPr>
          <p:cNvPr id="34"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97264" y="29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49664" y="1553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46569D56-1D12-4C96-B13A-88943AB48889}"/>
              </a:ext>
            </a:extLst>
          </p:cNvPr>
          <p:cNvSpPr txBox="1"/>
          <p:nvPr/>
        </p:nvSpPr>
        <p:spPr>
          <a:xfrm>
            <a:off x="6203142" y="-43540"/>
            <a:ext cx="590162" cy="646331"/>
          </a:xfrm>
          <a:prstGeom prst="rect">
            <a:avLst/>
          </a:prstGeom>
          <a:noFill/>
        </p:spPr>
        <p:txBody>
          <a:bodyPr wrap="none" rtlCol="0">
            <a:spAutoFit/>
          </a:bodyPr>
          <a:lstStyle/>
          <a:p>
            <a:r>
              <a:rPr lang="en-US" sz="3600">
                <a:latin typeface="Corbel" panose="020B0503020204020204" pitchFamily="34" charset="0"/>
              </a:rPr>
              <a:t>13</a:t>
            </a:r>
          </a:p>
        </p:txBody>
      </p:sp>
      <p:sp>
        <p:nvSpPr>
          <p:cNvPr id="9" name="TextBox 8">
            <a:extLst>
              <a:ext uri="{FF2B5EF4-FFF2-40B4-BE49-F238E27FC236}">
                <a16:creationId xmlns:a16="http://schemas.microsoft.com/office/drawing/2014/main" id="{6D716EBD-4824-40B5-BA67-1D22E36A1A42}"/>
              </a:ext>
            </a:extLst>
          </p:cNvPr>
          <p:cNvSpPr txBox="1"/>
          <p:nvPr/>
        </p:nvSpPr>
        <p:spPr>
          <a:xfrm>
            <a:off x="4318176" y="137966"/>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18" name="TextBox 17">
            <a:extLst>
              <a:ext uri="{FF2B5EF4-FFF2-40B4-BE49-F238E27FC236}">
                <a16:creationId xmlns:a16="http://schemas.microsoft.com/office/drawing/2014/main" id="{F4AA2D1E-D6C8-49D9-9DF3-41B13BECFA1B}"/>
              </a:ext>
            </a:extLst>
          </p:cNvPr>
          <p:cNvSpPr txBox="1"/>
          <p:nvPr/>
        </p:nvSpPr>
        <p:spPr>
          <a:xfrm>
            <a:off x="297264" y="1412551"/>
            <a:ext cx="6165213" cy="8000780"/>
          </a:xfrm>
          <a:prstGeom prst="rect">
            <a:avLst/>
          </a:prstGeom>
          <a:noFill/>
        </p:spPr>
        <p:txBody>
          <a:bodyPr wrap="square">
            <a:spAutoFit/>
          </a:bodyPr>
          <a:lstStyle/>
          <a:p>
            <a:pPr algn="just">
              <a:spcAft>
                <a:spcPts val="800"/>
              </a:spcAft>
            </a:pPr>
            <a:endParaRPr lang="en-US" sz="13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spcAft>
                <a:spcPts val="800"/>
              </a:spcAft>
            </a:pPr>
            <a:r>
              <a:rPr lang="en-US" sz="1600" dirty="0">
                <a:solidFill>
                  <a:srgbClr val="000000"/>
                </a:solidFill>
                <a:effectLst/>
                <a:ea typeface="Arial" panose="020B0604020202020204" pitchFamily="34" charset="0"/>
                <a:cs typeface="Arial" panose="020B0604020202020204" pitchFamily="34" charset="0"/>
              </a:rPr>
              <a:t>What is happiness? We can ask hundreds and thousands of people, and each of them would give different answers. One would say happiness is to be with a loved one, the second would say happiness is stability, and the third would say happiness is unpredictable. For someone, to be happy is to have a lot of money while for others to be popular. Overall, there are plenty of different understandings of happiness. We must appreciate every moment in our lives. We will never know when the end will come or what we have in store for us soon. </a:t>
            </a:r>
            <a:endParaRPr lang="en-ZA" sz="1600" dirty="0">
              <a:effectLst/>
              <a:ea typeface="Calibri" panose="020F0502020204030204" pitchFamily="34" charset="0"/>
              <a:cs typeface="Arial" panose="020B0604020202020204" pitchFamily="34" charset="0"/>
            </a:endParaRPr>
          </a:p>
          <a:p>
            <a:pPr algn="just">
              <a:spcAft>
                <a:spcPts val="800"/>
              </a:spcAft>
            </a:pPr>
            <a:r>
              <a:rPr lang="en-US" sz="1600" dirty="0">
                <a:solidFill>
                  <a:srgbClr val="000000"/>
                </a:solidFill>
                <a:effectLst/>
                <a:ea typeface="Arial" panose="020B0604020202020204" pitchFamily="34" charset="0"/>
                <a:cs typeface="Arial" panose="020B0604020202020204" pitchFamily="34" charset="0"/>
              </a:rPr>
              <a:t>I consider happiness harmony and peace when my family and friends are healthy and happy as well. I recognize that they are all dear and important to me and understand me. I know that they will support me in any situation doing everything that depends on them. In return, I am also ready to do much for them. What we do for others, helping them when they need our help, advice, or support and getting enough appreciation, is happy because in helping others, we are doing something incredibly significant and necessary. Not all people get enough joy in life, so that some people would appreciate a small act of kindness. Another important way to feel happy is to stop thinking about yourself. Think about what you can do for the community. Spend time thinking about how you can contribute to society; it does not matter how much it is, do it. It is for your happiness and betterment of the life of deprived people. Developing a habit of satisfaction and gratefulness needs time. It will open the doors of happiness to you that you have not even imagined ever in your life. Another thing that can make you happy is spending time connecting with nature. Take out time and enjoy the moment.</a:t>
            </a:r>
            <a:endParaRPr lang="en-ZA" sz="1600" dirty="0">
              <a:effectLst/>
              <a:ea typeface="Calibri" panose="020F0502020204030204" pitchFamily="34" charset="0"/>
              <a:cs typeface="Arial" panose="020B0604020202020204" pitchFamily="34" charset="0"/>
            </a:endParaRPr>
          </a:p>
          <a:p>
            <a:pPr algn="just">
              <a:spcAft>
                <a:spcPts val="800"/>
              </a:spcAft>
            </a:pPr>
            <a:r>
              <a:rPr lang="en-US" sz="1600" dirty="0">
                <a:solidFill>
                  <a:srgbClr val="000000"/>
                </a:solidFill>
                <a:effectLst/>
                <a:ea typeface="Arial" panose="020B0604020202020204" pitchFamily="34" charset="0"/>
                <a:cs typeface="Arial" panose="020B0604020202020204" pitchFamily="34" charset="0"/>
              </a:rPr>
              <a:t>Happiness is not something that is given. Every person has happiness inside. True happiness is not in owning valuables, money, or any other kind of possession. It lies within us. </a:t>
            </a:r>
            <a:endParaRPr lang="en-ZA" sz="13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7E48CF5-E54B-44C0-A48E-15A77D480213}"/>
              </a:ext>
            </a:extLst>
          </p:cNvPr>
          <p:cNvSpPr/>
          <p:nvPr/>
        </p:nvSpPr>
        <p:spPr>
          <a:xfrm>
            <a:off x="1593837" y="1214648"/>
            <a:ext cx="3973216" cy="523220"/>
          </a:xfrm>
          <a:prstGeom prst="rect">
            <a:avLst/>
          </a:prstGeom>
        </p:spPr>
        <p:txBody>
          <a:bodyPr wrap="square">
            <a:spAutoFit/>
          </a:bodyPr>
          <a:lstStyle/>
          <a:p>
            <a:pPr algn="ctr">
              <a:spcAft>
                <a:spcPts val="800"/>
              </a:spcAft>
            </a:pPr>
            <a:r>
              <a:rPr lang="en-US" sz="2800" b="1">
                <a:solidFill>
                  <a:srgbClr val="7030A0"/>
                </a:solidFill>
                <a:latin typeface="KG WhY YoU GoTtA Be So MeAn" panose="02000506000000020004" pitchFamily="2" charset="0"/>
                <a:ea typeface="Calibri" panose="020F0502020204030204" pitchFamily="34" charset="0"/>
                <a:cs typeface="Arial" panose="020B0604020202020204" pitchFamily="34" charset="0"/>
              </a:rPr>
              <a:t>Happiness</a:t>
            </a:r>
            <a:endParaRPr lang="en-US" sz="1100" b="1">
              <a:solidFill>
                <a:srgbClr val="7030A0"/>
              </a:solidFill>
              <a:latin typeface="KG WhY YoU GoTtA Be So MeAn" panose="02000506000000020004" pitchFamily="2"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AD9106A-8FE1-4920-9CB3-691CC6E7D5C6}"/>
              </a:ext>
            </a:extLst>
          </p:cNvPr>
          <p:cNvPicPr>
            <a:picLocks noChangeAspect="1"/>
          </p:cNvPicPr>
          <p:nvPr/>
        </p:nvPicPr>
        <p:blipFill>
          <a:blip r:embed="rId3"/>
          <a:stretch>
            <a:fillRect/>
          </a:stretch>
        </p:blipFill>
        <p:spPr>
          <a:xfrm>
            <a:off x="444500" y="9231316"/>
            <a:ext cx="5871045" cy="430180"/>
          </a:xfrm>
          <a:prstGeom prst="rect">
            <a:avLst/>
          </a:prstGeom>
        </p:spPr>
      </p:pic>
      <p:pic>
        <p:nvPicPr>
          <p:cNvPr id="22" name="Picture 21">
            <a:extLst>
              <a:ext uri="{FF2B5EF4-FFF2-40B4-BE49-F238E27FC236}">
                <a16:creationId xmlns:a16="http://schemas.microsoft.com/office/drawing/2014/main" id="{92922C6F-F9A1-4456-BBD9-E9310F95AD66}"/>
              </a:ext>
            </a:extLst>
          </p:cNvPr>
          <p:cNvPicPr>
            <a:picLocks noChangeAspect="1"/>
          </p:cNvPicPr>
          <p:nvPr/>
        </p:nvPicPr>
        <p:blipFill>
          <a:blip r:embed="rId3"/>
          <a:stretch>
            <a:fillRect/>
          </a:stretch>
        </p:blipFill>
        <p:spPr>
          <a:xfrm>
            <a:off x="493477" y="879920"/>
            <a:ext cx="5871045" cy="430180"/>
          </a:xfrm>
          <a:prstGeom prst="rect">
            <a:avLst/>
          </a:prstGeom>
        </p:spPr>
      </p:pic>
    </p:spTree>
    <p:extLst>
      <p:ext uri="{BB962C8B-B14F-4D97-AF65-F5344CB8AC3E}">
        <p14:creationId xmlns:p14="http://schemas.microsoft.com/office/powerpoint/2010/main" val="157822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9350C60-F324-43CE-9464-A91AD0C46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273" y="8354216"/>
            <a:ext cx="1103266" cy="841546"/>
          </a:xfrm>
          <a:prstGeom prst="rect">
            <a:avLst/>
          </a:prstGeom>
        </p:spPr>
      </p:pic>
      <p:sp>
        <p:nvSpPr>
          <p:cNvPr id="38" name="Frame 37"/>
          <p:cNvSpPr/>
          <p:nvPr/>
        </p:nvSpPr>
        <p:spPr>
          <a:xfrm>
            <a:off x="0" y="0"/>
            <a:ext cx="6858000" cy="9906000"/>
          </a:xfrm>
          <a:prstGeom prst="frame">
            <a:avLst>
              <a:gd name="adj1" fmla="val 18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p:cNvCxnSpPr/>
          <p:nvPr/>
        </p:nvCxnSpPr>
        <p:spPr>
          <a:xfrm>
            <a:off x="8356357" y="4358564"/>
            <a:ext cx="3041584" cy="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4355" y="435374"/>
            <a:ext cx="4789140" cy="523220"/>
          </a:xfrm>
          <a:prstGeom prst="rect">
            <a:avLst/>
          </a:prstGeom>
          <a:noFill/>
        </p:spPr>
        <p:txBody>
          <a:bodyPr wrap="square" rtlCol="0">
            <a:spAutoFit/>
          </a:bodyPr>
          <a:lstStyle/>
          <a:p>
            <a:pPr algn="ctr"/>
            <a:r>
              <a:rPr lang="en-US" sz="2800" b="1">
                <a:solidFill>
                  <a:srgbClr val="7030A0"/>
                </a:solidFill>
                <a:latin typeface="KG WhY YoU GoTtA Be So MeAn" panose="02000506000000020004" pitchFamily="2" charset="0"/>
              </a:rPr>
              <a:t>Grade 10 Writing cont'd.. </a:t>
            </a:r>
          </a:p>
        </p:txBody>
      </p:sp>
      <p:sp>
        <p:nvSpPr>
          <p:cNvPr id="34"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97264" y="29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49664" y="1553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46569D56-1D12-4C96-B13A-88943AB48889}"/>
              </a:ext>
            </a:extLst>
          </p:cNvPr>
          <p:cNvSpPr txBox="1"/>
          <p:nvPr/>
        </p:nvSpPr>
        <p:spPr>
          <a:xfrm>
            <a:off x="6203142" y="-43540"/>
            <a:ext cx="630301" cy="646331"/>
          </a:xfrm>
          <a:prstGeom prst="rect">
            <a:avLst/>
          </a:prstGeom>
          <a:noFill/>
        </p:spPr>
        <p:txBody>
          <a:bodyPr wrap="none" rtlCol="0">
            <a:spAutoFit/>
          </a:bodyPr>
          <a:lstStyle/>
          <a:p>
            <a:r>
              <a:rPr lang="en-US" sz="3600">
                <a:latin typeface="Corbel" panose="020B0503020204020204" pitchFamily="34" charset="0"/>
              </a:rPr>
              <a:t>14</a:t>
            </a:r>
          </a:p>
        </p:txBody>
      </p:sp>
      <p:sp>
        <p:nvSpPr>
          <p:cNvPr id="9" name="TextBox 8">
            <a:extLst>
              <a:ext uri="{FF2B5EF4-FFF2-40B4-BE49-F238E27FC236}">
                <a16:creationId xmlns:a16="http://schemas.microsoft.com/office/drawing/2014/main" id="{6D716EBD-4824-40B5-BA67-1D22E36A1A42}"/>
              </a:ext>
            </a:extLst>
          </p:cNvPr>
          <p:cNvSpPr txBox="1"/>
          <p:nvPr/>
        </p:nvSpPr>
        <p:spPr>
          <a:xfrm>
            <a:off x="4318176" y="137966"/>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18" name="TextBox 17">
            <a:extLst>
              <a:ext uri="{FF2B5EF4-FFF2-40B4-BE49-F238E27FC236}">
                <a16:creationId xmlns:a16="http://schemas.microsoft.com/office/drawing/2014/main" id="{F4AA2D1E-D6C8-49D9-9DF3-41B13BECFA1B}"/>
              </a:ext>
            </a:extLst>
          </p:cNvPr>
          <p:cNvSpPr txBox="1"/>
          <p:nvPr/>
        </p:nvSpPr>
        <p:spPr>
          <a:xfrm>
            <a:off x="234142" y="1375383"/>
            <a:ext cx="6444450" cy="7653377"/>
          </a:xfrm>
          <a:prstGeom prst="rect">
            <a:avLst/>
          </a:prstGeom>
          <a:noFill/>
        </p:spPr>
        <p:txBody>
          <a:bodyPr wrap="square">
            <a:spAutoFit/>
          </a:bodyPr>
          <a:lstStyle/>
          <a:p>
            <a:pPr algn="just">
              <a:spcAft>
                <a:spcPts val="800"/>
              </a:spcAft>
            </a:pPr>
            <a:endParaRPr lang="en-US" sz="13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spcAft>
                <a:spcPts val="800"/>
              </a:spcAft>
            </a:pPr>
            <a:r>
              <a:rPr lang="en-US" sz="1600" dirty="0">
                <a:solidFill>
                  <a:srgbClr val="000000"/>
                </a:solidFill>
                <a:effectLst/>
                <a:ea typeface="Arial" panose="020B0604020202020204" pitchFamily="34" charset="0"/>
                <a:cs typeface="Arial" panose="020B0604020202020204" pitchFamily="34" charset="0"/>
              </a:rPr>
              <a:t>Whether rich or poor, upper caste or lower caste, we all have the same potential to experience happiness in our life.</a:t>
            </a:r>
            <a:r>
              <a:rPr lang="en-ZA" sz="1600" dirty="0">
                <a:ea typeface="Arial" panose="020B0604020202020204" pitchFamily="34" charset="0"/>
                <a:cs typeface="Arial" panose="020B0604020202020204" pitchFamily="34" charset="0"/>
              </a:rPr>
              <a:t> </a:t>
            </a:r>
            <a:r>
              <a:rPr lang="en-US" sz="1600" dirty="0">
                <a:solidFill>
                  <a:srgbClr val="000000"/>
                </a:solidFill>
                <a:effectLst/>
                <a:ea typeface="Arial" panose="020B0604020202020204" pitchFamily="34" charset="0"/>
                <a:cs typeface="Arial" panose="020B0604020202020204" pitchFamily="34" charset="0"/>
              </a:rPr>
              <a:t>Moreover, it is never too late to become happy. We can motivate ourselves and others to be happy. A smile here and there or a simple greeting; everyone chooses and prefers various sources. It is of immense importance for people to enjoy precious moments, even the most insignificant ones. It might be a cup of coffee in the morning, daily yoga or reading a newspaper. Whatever the reason, there should always be a reason to smile and be happy.</a:t>
            </a:r>
            <a:r>
              <a:rPr lang="en-US" sz="13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algn="just">
              <a:spcAft>
                <a:spcPts val="800"/>
              </a:spcAft>
            </a:pPr>
            <a:r>
              <a:rPr lang="en-GB" sz="1600" dirty="0">
                <a:solidFill>
                  <a:srgbClr val="000000"/>
                </a:solidFill>
                <a:effectLst/>
                <a:ea typeface="Arial" panose="020B0604020202020204" pitchFamily="34" charset="0"/>
                <a:cs typeface="Arial" panose="020B0604020202020204" pitchFamily="34" charset="0"/>
              </a:rPr>
              <a:t>Sometimes people are so lonely that they start to doubt themselves and wonder why they are so depressed. The truth is, you should look for friends and start looking around for the good things in the bad. Find something positive in the negative. Material values are not an accurate measure of happiness. Happiness is the ability to be optimistic even with difficulties and the ability to overcome them. </a:t>
            </a:r>
          </a:p>
          <a:p>
            <a:pPr algn="just">
              <a:spcAft>
                <a:spcPts val="800"/>
              </a:spcAft>
            </a:pPr>
            <a:r>
              <a:rPr lang="en-GB" sz="1600" dirty="0">
                <a:solidFill>
                  <a:srgbClr val="000000"/>
                </a:solidFill>
                <a:effectLst/>
                <a:ea typeface="Arial" panose="020B0604020202020204" pitchFamily="34" charset="0"/>
                <a:cs typeface="Arial" panose="020B0604020202020204" pitchFamily="34" charset="0"/>
              </a:rPr>
              <a:t>Also, all things should be life lessons for us. Instead of us thinking that we were being lectured about being stupid, think of it as a life lesson which you could benefit from in the future. Another important way to feel happy is to stop thinking of your comforts. Think about what you can do for the betterment of society. Spend time thinking about how you can contribute to society and the environment. However small it is, do it. It is for your happiness and the betterment of the life of deprived people. </a:t>
            </a:r>
          </a:p>
          <a:p>
            <a:pPr algn="just">
              <a:spcAft>
                <a:spcPts val="800"/>
              </a:spcAft>
            </a:pPr>
            <a:r>
              <a:rPr lang="en-GB" sz="1600" dirty="0">
                <a:solidFill>
                  <a:srgbClr val="000000"/>
                </a:solidFill>
                <a:effectLst/>
                <a:ea typeface="Arial" panose="020B0604020202020204" pitchFamily="34" charset="0"/>
                <a:cs typeface="Arial" panose="020B0604020202020204" pitchFamily="34" charset="0"/>
              </a:rPr>
              <a:t> We need to appreciate every moment in our lives, remembering that happiness is within us. Time passes, and we are getting hurt because we did not enjoy the time when we had a chance. Therefore, living in peace and harmony with others, helping those who need your help, and avoiding things that you would regret in future are paramount ways to find happiness and make others happy. </a:t>
            </a:r>
          </a:p>
          <a:p>
            <a:pPr algn="just">
              <a:spcAft>
                <a:spcPts val="800"/>
              </a:spcAft>
            </a:pPr>
            <a:r>
              <a:rPr lang="en-US" sz="13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ZA" sz="13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92922C6F-F9A1-4456-BBD9-E9310F95AD66}"/>
              </a:ext>
            </a:extLst>
          </p:cNvPr>
          <p:cNvPicPr>
            <a:picLocks noChangeAspect="1"/>
          </p:cNvPicPr>
          <p:nvPr/>
        </p:nvPicPr>
        <p:blipFill>
          <a:blip r:embed="rId4"/>
          <a:stretch>
            <a:fillRect/>
          </a:stretch>
        </p:blipFill>
        <p:spPr>
          <a:xfrm>
            <a:off x="493477" y="1172168"/>
            <a:ext cx="5871045" cy="430180"/>
          </a:xfrm>
          <a:prstGeom prst="rect">
            <a:avLst/>
          </a:prstGeom>
        </p:spPr>
      </p:pic>
      <p:sp>
        <p:nvSpPr>
          <p:cNvPr id="14" name="Rectangle 13">
            <a:extLst>
              <a:ext uri="{FF2B5EF4-FFF2-40B4-BE49-F238E27FC236}">
                <a16:creationId xmlns:a16="http://schemas.microsoft.com/office/drawing/2014/main" id="{E39C63A4-EC6D-4662-AB24-D8EEADC86F6B}"/>
              </a:ext>
            </a:extLst>
          </p:cNvPr>
          <p:cNvSpPr/>
          <p:nvPr/>
        </p:nvSpPr>
        <p:spPr>
          <a:xfrm>
            <a:off x="163112" y="8738368"/>
            <a:ext cx="2433236" cy="400110"/>
          </a:xfrm>
          <a:prstGeom prst="rect">
            <a:avLst/>
          </a:prstGeom>
        </p:spPr>
        <p:txBody>
          <a:bodyPr wrap="square">
            <a:spAutoFit/>
          </a:bodyPr>
          <a:lstStyle/>
          <a:p>
            <a:pPr algn="ctr">
              <a:spcAft>
                <a:spcPts val="800"/>
              </a:spcAft>
            </a:pPr>
            <a:r>
              <a:rPr lang="en-US" sz="2000" b="1" dirty="0">
                <a:solidFill>
                  <a:srgbClr val="7030A0"/>
                </a:solidFill>
                <a:latin typeface="KG WhY YoU GoTtA Be So MeAn" panose="02000506000000020004" pitchFamily="2" charset="0"/>
                <a:ea typeface="Calibri" panose="020F0502020204030204" pitchFamily="34" charset="0"/>
                <a:cs typeface="Arial" panose="020B0604020202020204" pitchFamily="34" charset="0"/>
              </a:rPr>
              <a:t>By: Gala Mohammad</a:t>
            </a:r>
          </a:p>
        </p:txBody>
      </p:sp>
      <p:pic>
        <p:nvPicPr>
          <p:cNvPr id="11" name="Picture 10">
            <a:extLst>
              <a:ext uri="{FF2B5EF4-FFF2-40B4-BE49-F238E27FC236}">
                <a16:creationId xmlns:a16="http://schemas.microsoft.com/office/drawing/2014/main" id="{3AD9106A-8FE1-4920-9CB3-691CC6E7D5C6}"/>
              </a:ext>
            </a:extLst>
          </p:cNvPr>
          <p:cNvPicPr>
            <a:picLocks noChangeAspect="1"/>
          </p:cNvPicPr>
          <p:nvPr/>
        </p:nvPicPr>
        <p:blipFill>
          <a:blip r:embed="rId4"/>
          <a:stretch>
            <a:fillRect/>
          </a:stretch>
        </p:blipFill>
        <p:spPr>
          <a:xfrm>
            <a:off x="566032" y="9138478"/>
            <a:ext cx="5871045" cy="430180"/>
          </a:xfrm>
          <a:prstGeom prst="rect">
            <a:avLst/>
          </a:prstGeom>
        </p:spPr>
      </p:pic>
    </p:spTree>
    <p:extLst>
      <p:ext uri="{BB962C8B-B14F-4D97-AF65-F5344CB8AC3E}">
        <p14:creationId xmlns:p14="http://schemas.microsoft.com/office/powerpoint/2010/main" val="113618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FF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68236" y="17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20636" y="1698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3746" y="-59279"/>
            <a:ext cx="612668" cy="646331"/>
          </a:xfrm>
          <a:prstGeom prst="rect">
            <a:avLst/>
          </a:prstGeom>
          <a:noFill/>
        </p:spPr>
        <p:txBody>
          <a:bodyPr wrap="none" rtlCol="0">
            <a:spAutoFit/>
          </a:bodyPr>
          <a:lstStyle/>
          <a:p>
            <a:r>
              <a:rPr lang="en-US" sz="3600">
                <a:latin typeface="Corbel" panose="020B0503020204020204" pitchFamily="34" charset="0"/>
              </a:rPr>
              <a:t>15</a:t>
            </a:r>
          </a:p>
        </p:txBody>
      </p:sp>
      <p:sp>
        <p:nvSpPr>
          <p:cNvPr id="12" name="TextBox 11"/>
          <p:cNvSpPr txBox="1"/>
          <p:nvPr/>
        </p:nvSpPr>
        <p:spPr>
          <a:xfrm>
            <a:off x="664047" y="191432"/>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3" name="TextBox 22">
            <a:extLst>
              <a:ext uri="{FF2B5EF4-FFF2-40B4-BE49-F238E27FC236}">
                <a16:creationId xmlns:a16="http://schemas.microsoft.com/office/drawing/2014/main" id="{9A567209-C082-4329-B0FD-83C4E4409233}"/>
              </a:ext>
            </a:extLst>
          </p:cNvPr>
          <p:cNvSpPr txBox="1"/>
          <p:nvPr/>
        </p:nvSpPr>
        <p:spPr>
          <a:xfrm>
            <a:off x="3944472" y="670776"/>
            <a:ext cx="1827744" cy="461665"/>
          </a:xfrm>
          <a:prstGeom prst="rect">
            <a:avLst/>
          </a:prstGeom>
          <a:noFill/>
        </p:spPr>
        <p:txBody>
          <a:bodyPr wrap="none" rtlCol="0">
            <a:spAutoFit/>
          </a:bodyPr>
          <a:lstStyle/>
          <a:p>
            <a:r>
              <a:rPr lang="en-US" sz="2400" b="1">
                <a:solidFill>
                  <a:schemeClr val="bg1"/>
                </a:solidFill>
                <a:latin typeface="Agency FB" panose="020B0503020202020204" pitchFamily="34" charset="0"/>
              </a:rPr>
              <a:t>Student Council</a:t>
            </a:r>
          </a:p>
        </p:txBody>
      </p:sp>
      <p:sp>
        <p:nvSpPr>
          <p:cNvPr id="13" name="Rectangle 12">
            <a:extLst>
              <a:ext uri="{FF2B5EF4-FFF2-40B4-BE49-F238E27FC236}">
                <a16:creationId xmlns:a16="http://schemas.microsoft.com/office/drawing/2014/main" id="{A967E4C7-F1A5-4187-B57E-19D49990A4A9}"/>
              </a:ext>
            </a:extLst>
          </p:cNvPr>
          <p:cNvSpPr/>
          <p:nvPr/>
        </p:nvSpPr>
        <p:spPr>
          <a:xfrm>
            <a:off x="3768782" y="61678"/>
            <a:ext cx="2668295" cy="589072"/>
          </a:xfrm>
          <a:prstGeom prst="rect">
            <a:avLst/>
          </a:prstGeom>
        </p:spPr>
        <p:txBody>
          <a:bodyPr wrap="none">
            <a:spAutoFit/>
          </a:bodyPr>
          <a:lstStyle/>
          <a:p>
            <a:pPr algn="ctr">
              <a:lnSpc>
                <a:spcPct val="150000"/>
              </a:lnSpc>
              <a:spcAft>
                <a:spcPts val="1000"/>
              </a:spcAft>
            </a:pPr>
            <a:r>
              <a:rPr lang="en-US" sz="2400" b="1">
                <a:solidFill>
                  <a:srgbClr val="41719C"/>
                </a:solidFill>
                <a:latin typeface="KG WhY YoU GoTtA Be So MeAn" panose="02000506000000020004" pitchFamily="2" charset="0"/>
                <a:ea typeface="Calibri" panose="020F0502020204030204" pitchFamily="34" charset="0"/>
              </a:rPr>
              <a:t>Grade 12’s Channel</a:t>
            </a:r>
          </a:p>
        </p:txBody>
      </p:sp>
      <p:sp>
        <p:nvSpPr>
          <p:cNvPr id="14" name="Rectangle 13">
            <a:extLst>
              <a:ext uri="{FF2B5EF4-FFF2-40B4-BE49-F238E27FC236}">
                <a16:creationId xmlns:a16="http://schemas.microsoft.com/office/drawing/2014/main" id="{9128BCC3-D6B2-4050-91E4-DDAC75D250B2}"/>
              </a:ext>
            </a:extLst>
          </p:cNvPr>
          <p:cNvSpPr/>
          <p:nvPr/>
        </p:nvSpPr>
        <p:spPr>
          <a:xfrm>
            <a:off x="654362" y="854193"/>
            <a:ext cx="5549276" cy="589072"/>
          </a:xfrm>
          <a:prstGeom prst="rect">
            <a:avLst/>
          </a:prstGeom>
        </p:spPr>
        <p:txBody>
          <a:bodyPr wrap="none">
            <a:spAutoFit/>
          </a:bodyPr>
          <a:lstStyle/>
          <a:p>
            <a:pPr algn="ctr">
              <a:lnSpc>
                <a:spcPct val="150000"/>
              </a:lnSpc>
              <a:spcAft>
                <a:spcPts val="1000"/>
              </a:spcAft>
            </a:pPr>
            <a:r>
              <a:rPr lang="en-GB" sz="2400" b="1">
                <a:solidFill>
                  <a:srgbClr val="41719C"/>
                </a:solidFill>
                <a:latin typeface="KG WhY YoU GoTtA Be So MeAn" panose="02000506000000020004" pitchFamily="2" charset="0"/>
                <a:ea typeface="Calibri" panose="020F0502020204030204" pitchFamily="34" charset="0"/>
              </a:rPr>
              <a:t>Why should teenagers be taken seriously?</a:t>
            </a:r>
            <a:endParaRPr lang="en-US" sz="2400" b="1">
              <a:solidFill>
                <a:srgbClr val="41719C"/>
              </a:solidFill>
              <a:latin typeface="KG WhY YoU GoTtA Be So MeAn" panose="02000506000000020004" pitchFamily="2" charset="0"/>
              <a:ea typeface="Calibri" panose="020F0502020204030204" pitchFamily="34" charset="0"/>
            </a:endParaRPr>
          </a:p>
        </p:txBody>
      </p:sp>
      <p:sp>
        <p:nvSpPr>
          <p:cNvPr id="16" name="TextBox 15">
            <a:extLst>
              <a:ext uri="{FF2B5EF4-FFF2-40B4-BE49-F238E27FC236}">
                <a16:creationId xmlns:a16="http://schemas.microsoft.com/office/drawing/2014/main" id="{C99800C7-CBFD-42BA-8DB8-691BB294C6B1}"/>
              </a:ext>
            </a:extLst>
          </p:cNvPr>
          <p:cNvSpPr txBox="1"/>
          <p:nvPr/>
        </p:nvSpPr>
        <p:spPr>
          <a:xfrm>
            <a:off x="262654" y="1431007"/>
            <a:ext cx="6280294" cy="8784392"/>
          </a:xfrm>
          <a:prstGeom prst="rect">
            <a:avLst/>
          </a:prstGeom>
          <a:noFill/>
        </p:spPr>
        <p:txBody>
          <a:bodyPr wrap="square">
            <a:spAutoFit/>
          </a:bodyPr>
          <a:lstStyle/>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Shouting, misbehaving, disrespecting their elders, not listening, that is all the teenagers do, right? All they do is act reckless and irresponsible; have you ever wondered why, though? Everyone always complains about how teenagers behave, and therefore never take them seriously. Still, few people put in the effort to find out why teenagers act the way they do. Research shows that teenagers are the most neglected and misunderstood age group. They tend to be brushed off when it comes to discussing their emotions and ambitions, therefore causing them to act out in an unhealthy manner. We all know that teenagers will unavoidably be the future generation, so imagine how powerful our future generation could be if we started taking them more seriously. Teenagers act the way they do for numerous reasons, and the older generation needs to stop misconstruing teenagers. If the older generation takes teenagers more seriously, teenagers will feel more respected and perceived, leading to a more sustainable society. </a:t>
            </a:r>
          </a:p>
          <a:p>
            <a:pPr algn="just">
              <a:lnSpc>
                <a:spcPct val="107000"/>
              </a:lnSpc>
              <a:spcAft>
                <a:spcPts val="800"/>
              </a:spcAft>
            </a:pPr>
            <a:endParaRPr lang="en-GB" sz="1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Why do teenagers act the way they do? One of the most common reasons why teenagers act the way they do is because they are not taken seriously by adults. They are not taken seriously; therefore, they feel unheard and get overwhelmed, leading them to shout and act out. Research shows that affectional neglect may have devastating consequences, including failure to thrive, aggression, depression, low self-esteem, running away from home, and a host of other emotional disorders. As we all know, these things should not be taken lightly and avoided at all costs, yet no one is trying to prevent it; if anything, most adults enable it. Therefore, it makes no sense for adults to ridicule and underestimate teenagers because of their actions when their very own actions are the consequences of the way that adults treat them. </a:t>
            </a:r>
          </a:p>
          <a:p>
            <a:pPr algn="just">
              <a:lnSpc>
                <a:spcPct val="107000"/>
              </a:lnSpc>
              <a:spcAft>
                <a:spcPts val="800"/>
              </a:spcAft>
            </a:pPr>
            <a:endParaRPr lang="en-GB" sz="1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The older generation needs to accept the inevitable. Teenagers, at some point, will grow up and rule countries, armies, civilizations, etc. No matter what adults may think, society has changed. Teenagers are not like before; teenagers nowadays have access to the internet; they know all about the horrible tragedies that are occurring. They know about global warming, they learn about capitalism, about racism, about all the world issues. It makes no sense to treat modern teenagers like past teenagers. Teenagers have led many protests involving gender inequality, racial discrimination, and civil rights</a:t>
            </a:r>
          </a:p>
        </p:txBody>
      </p:sp>
      <p:pic>
        <p:nvPicPr>
          <p:cNvPr id="4" name="Picture 3">
            <a:extLst>
              <a:ext uri="{FF2B5EF4-FFF2-40B4-BE49-F238E27FC236}">
                <a16:creationId xmlns:a16="http://schemas.microsoft.com/office/drawing/2014/main" id="{1245323A-92C5-4B30-BED0-72C115372897}"/>
              </a:ext>
            </a:extLst>
          </p:cNvPr>
          <p:cNvPicPr>
            <a:picLocks noChangeAspect="1"/>
          </p:cNvPicPr>
          <p:nvPr/>
        </p:nvPicPr>
        <p:blipFill>
          <a:blip r:embed="rId3"/>
          <a:stretch>
            <a:fillRect/>
          </a:stretch>
        </p:blipFill>
        <p:spPr>
          <a:xfrm>
            <a:off x="348896" y="727713"/>
            <a:ext cx="6122312" cy="221603"/>
          </a:xfrm>
          <a:prstGeom prst="rect">
            <a:avLst/>
          </a:prstGeom>
        </p:spPr>
      </p:pic>
      <p:pic>
        <p:nvPicPr>
          <p:cNvPr id="17" name="Picture 16">
            <a:extLst>
              <a:ext uri="{FF2B5EF4-FFF2-40B4-BE49-F238E27FC236}">
                <a16:creationId xmlns:a16="http://schemas.microsoft.com/office/drawing/2014/main" id="{9D9FDE0B-0052-42A2-8281-F7264F503C74}"/>
              </a:ext>
            </a:extLst>
          </p:cNvPr>
          <p:cNvPicPr>
            <a:picLocks noChangeAspect="1"/>
          </p:cNvPicPr>
          <p:nvPr/>
        </p:nvPicPr>
        <p:blipFill>
          <a:blip r:embed="rId3"/>
          <a:stretch>
            <a:fillRect/>
          </a:stretch>
        </p:blipFill>
        <p:spPr>
          <a:xfrm>
            <a:off x="420636" y="9438984"/>
            <a:ext cx="6122312" cy="221603"/>
          </a:xfrm>
          <a:prstGeom prst="rect">
            <a:avLst/>
          </a:prstGeom>
        </p:spPr>
      </p:pic>
    </p:spTree>
    <p:extLst>
      <p:ext uri="{BB962C8B-B14F-4D97-AF65-F5344CB8AC3E}">
        <p14:creationId xmlns:p14="http://schemas.microsoft.com/office/powerpoint/2010/main" val="295158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FF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68236" y="17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20636" y="1698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0379" y="24445"/>
            <a:ext cx="633507" cy="646331"/>
          </a:xfrm>
          <a:prstGeom prst="rect">
            <a:avLst/>
          </a:prstGeom>
          <a:noFill/>
        </p:spPr>
        <p:txBody>
          <a:bodyPr wrap="none" rtlCol="0">
            <a:spAutoFit/>
          </a:bodyPr>
          <a:lstStyle/>
          <a:p>
            <a:r>
              <a:rPr lang="en-US" sz="3600">
                <a:latin typeface="Corbel" panose="020B0503020204020204" pitchFamily="34" charset="0"/>
              </a:rPr>
              <a:t>16</a:t>
            </a:r>
          </a:p>
        </p:txBody>
      </p:sp>
      <p:sp>
        <p:nvSpPr>
          <p:cNvPr id="12" name="TextBox 11"/>
          <p:cNvSpPr txBox="1"/>
          <p:nvPr/>
        </p:nvSpPr>
        <p:spPr>
          <a:xfrm>
            <a:off x="664047" y="191432"/>
            <a:ext cx="196399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3" name="TextBox 22">
            <a:extLst>
              <a:ext uri="{FF2B5EF4-FFF2-40B4-BE49-F238E27FC236}">
                <a16:creationId xmlns:a16="http://schemas.microsoft.com/office/drawing/2014/main" id="{9A567209-C082-4329-B0FD-83C4E4409233}"/>
              </a:ext>
            </a:extLst>
          </p:cNvPr>
          <p:cNvSpPr txBox="1"/>
          <p:nvPr/>
        </p:nvSpPr>
        <p:spPr>
          <a:xfrm>
            <a:off x="3944472" y="670776"/>
            <a:ext cx="1827744" cy="461665"/>
          </a:xfrm>
          <a:prstGeom prst="rect">
            <a:avLst/>
          </a:prstGeom>
          <a:noFill/>
        </p:spPr>
        <p:txBody>
          <a:bodyPr wrap="none" rtlCol="0">
            <a:spAutoFit/>
          </a:bodyPr>
          <a:lstStyle/>
          <a:p>
            <a:r>
              <a:rPr lang="en-US" sz="2400" b="1">
                <a:solidFill>
                  <a:schemeClr val="bg1"/>
                </a:solidFill>
                <a:latin typeface="Agency FB" panose="020B0503020202020204" pitchFamily="34" charset="0"/>
              </a:rPr>
              <a:t>Student Council</a:t>
            </a:r>
          </a:p>
        </p:txBody>
      </p:sp>
      <p:sp>
        <p:nvSpPr>
          <p:cNvPr id="13" name="Rectangle 12">
            <a:extLst>
              <a:ext uri="{FF2B5EF4-FFF2-40B4-BE49-F238E27FC236}">
                <a16:creationId xmlns:a16="http://schemas.microsoft.com/office/drawing/2014/main" id="{A967E4C7-F1A5-4187-B57E-19D49990A4A9}"/>
              </a:ext>
            </a:extLst>
          </p:cNvPr>
          <p:cNvSpPr/>
          <p:nvPr/>
        </p:nvSpPr>
        <p:spPr>
          <a:xfrm>
            <a:off x="2811211" y="172689"/>
            <a:ext cx="3659656" cy="589072"/>
          </a:xfrm>
          <a:prstGeom prst="rect">
            <a:avLst/>
          </a:prstGeom>
        </p:spPr>
        <p:txBody>
          <a:bodyPr wrap="none">
            <a:spAutoFit/>
          </a:bodyPr>
          <a:lstStyle/>
          <a:p>
            <a:pPr algn="ctr">
              <a:lnSpc>
                <a:spcPct val="150000"/>
              </a:lnSpc>
              <a:spcAft>
                <a:spcPts val="1000"/>
              </a:spcAft>
            </a:pPr>
            <a:r>
              <a:rPr lang="en-US" sz="2400" b="1">
                <a:solidFill>
                  <a:srgbClr val="41719C"/>
                </a:solidFill>
                <a:latin typeface="KG WhY YoU GoTtA Be So MeAn" panose="02000506000000020004" pitchFamily="2" charset="0"/>
                <a:ea typeface="Calibri" panose="020F0502020204030204" pitchFamily="34" charset="0"/>
              </a:rPr>
              <a:t>Grade 12’s Channel cont’d..</a:t>
            </a:r>
          </a:p>
        </p:txBody>
      </p:sp>
      <p:sp>
        <p:nvSpPr>
          <p:cNvPr id="15" name="TextBox 14">
            <a:extLst>
              <a:ext uri="{FF2B5EF4-FFF2-40B4-BE49-F238E27FC236}">
                <a16:creationId xmlns:a16="http://schemas.microsoft.com/office/drawing/2014/main" id="{297C687A-6B7C-454F-9CEC-6BE7CB5FAE1E}"/>
              </a:ext>
            </a:extLst>
          </p:cNvPr>
          <p:cNvSpPr txBox="1"/>
          <p:nvPr/>
        </p:nvSpPr>
        <p:spPr>
          <a:xfrm>
            <a:off x="144166" y="1278047"/>
            <a:ext cx="6398782" cy="7866192"/>
          </a:xfrm>
          <a:prstGeom prst="rect">
            <a:avLst/>
          </a:prstGeom>
          <a:noFill/>
        </p:spPr>
        <p:txBody>
          <a:bodyPr wrap="square">
            <a:spAutoFit/>
          </a:bodyPr>
          <a:lstStyle/>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I can list countless resources that claim that teenagers are the most educated, the most progressive, the least conservative and the least biased generation out of all the past generations. Finally, knowing all that, don't you think we should start encouraging teenagers to be the best versions of themselves? And not try to break them down? </a:t>
            </a:r>
          </a:p>
          <a:p>
            <a:pPr algn="just">
              <a:lnSpc>
                <a:spcPct val="107000"/>
              </a:lnSpc>
              <a:spcAft>
                <a:spcPts val="800"/>
              </a:spcAft>
            </a:pPr>
            <a:endParaRPr lang="en-GB" sz="1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How many times were you told as a kid to follow your dreams and never give up? Because I know that I was told by teachers, parents, elders, everyone in my case! But the minute I turned into a teenager, it suddenly went from 'dream big' and never give up to 'stop dreaming and act realistically'. How does it make sense for us to be told to follow our dreams but the minute we start achieving them, we are told to 'act more realistic'? It makes no sense. If anything, the teenage years are when you should start achieving your dreams and try to make your dreams a reality because we know that though teenagers are old enough to make a difference, they are still young enough to have nothing to lose. That opportunity should not be taken away from them just because people do not believe it is "realistic." Teenagers can do anything they make up their minds! Here are a couple of teenagers that changed the world! </a:t>
            </a:r>
          </a:p>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"Joan of Arc was only 13-years-old when she led the French army in a significant victory against the English at Orleans (without any previous military experience), causing Charles VII to regain the nation in 1429. Whereas Louis Braille, a 15-year-old blind man, invented braille (the language for the blind) in 1824. Also, Mary Shelley was only 18 years old when she wrote "Frankenstein", the most classical piece of literature." So, to sum it up, teenagers are capable of anything and should be encouraged to achieve their dreams. </a:t>
            </a:r>
          </a:p>
          <a:p>
            <a:pPr algn="just">
              <a:lnSpc>
                <a:spcPct val="107000"/>
              </a:lnSpc>
              <a:spcAft>
                <a:spcPts val="800"/>
              </a:spcAft>
            </a:pPr>
            <a:endParaRPr lang="en-GB" sz="1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lnSpc>
                <a:spcPct val="107000"/>
              </a:lnSpc>
              <a:spcAft>
                <a:spcPts val="800"/>
              </a:spcAft>
            </a:pP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Long story short, at the end of the day, teenagers are still young and need validation and affection. When they do not get that, it can cause them to act immorally, yet even with all that, modern-day teenagers still manage to top the charts when it comes to the most </a:t>
            </a:r>
            <a:r>
              <a:rPr lang="en-GB" sz="1400" dirty="0" err="1">
                <a:solidFill>
                  <a:srgbClr val="000000"/>
                </a:solidFill>
                <a:latin typeface="Arial" panose="020B0604020202020204" pitchFamily="34" charset="0"/>
                <a:ea typeface="Arial" panose="020B0604020202020204" pitchFamily="34" charset="0"/>
                <a:cs typeface="Arial" panose="020B0604020202020204" pitchFamily="34" charset="0"/>
              </a:rPr>
              <a:t>skillful</a:t>
            </a:r>
            <a:r>
              <a:rPr lang="en-GB" sz="1400" dirty="0">
                <a:solidFill>
                  <a:srgbClr val="000000"/>
                </a:solidFill>
                <a:latin typeface="Arial" panose="020B0604020202020204" pitchFamily="34" charset="0"/>
                <a:ea typeface="Arial" panose="020B0604020202020204" pitchFamily="34" charset="0"/>
                <a:cs typeface="Arial" panose="020B0604020202020204" pitchFamily="34" charset="0"/>
              </a:rPr>
              <a:t> and open-minded generation. Teenagers are capable of anything and should always be taken seriously and encouraged to achieve their dreams. </a:t>
            </a:r>
          </a:p>
        </p:txBody>
      </p:sp>
      <p:pic>
        <p:nvPicPr>
          <p:cNvPr id="16" name="Picture 15">
            <a:extLst>
              <a:ext uri="{FF2B5EF4-FFF2-40B4-BE49-F238E27FC236}">
                <a16:creationId xmlns:a16="http://schemas.microsoft.com/office/drawing/2014/main" id="{A0BDCB70-3D43-4FDE-A102-1BA4F0657A7F}"/>
              </a:ext>
            </a:extLst>
          </p:cNvPr>
          <p:cNvPicPr>
            <a:picLocks noChangeAspect="1"/>
          </p:cNvPicPr>
          <p:nvPr/>
        </p:nvPicPr>
        <p:blipFill>
          <a:blip r:embed="rId3"/>
          <a:stretch>
            <a:fillRect/>
          </a:stretch>
        </p:blipFill>
        <p:spPr>
          <a:xfrm>
            <a:off x="340080" y="831391"/>
            <a:ext cx="6122312" cy="221603"/>
          </a:xfrm>
          <a:prstGeom prst="rect">
            <a:avLst/>
          </a:prstGeom>
        </p:spPr>
      </p:pic>
      <p:pic>
        <p:nvPicPr>
          <p:cNvPr id="17" name="Picture 16">
            <a:extLst>
              <a:ext uri="{FF2B5EF4-FFF2-40B4-BE49-F238E27FC236}">
                <a16:creationId xmlns:a16="http://schemas.microsoft.com/office/drawing/2014/main" id="{290EA4D6-FBA3-4DED-AA8B-B0B77131041D}"/>
              </a:ext>
            </a:extLst>
          </p:cNvPr>
          <p:cNvPicPr>
            <a:picLocks noChangeAspect="1"/>
          </p:cNvPicPr>
          <p:nvPr/>
        </p:nvPicPr>
        <p:blipFill>
          <a:blip r:embed="rId3"/>
          <a:stretch>
            <a:fillRect/>
          </a:stretch>
        </p:blipFill>
        <p:spPr>
          <a:xfrm>
            <a:off x="420636" y="9235224"/>
            <a:ext cx="6122312" cy="221603"/>
          </a:xfrm>
          <a:prstGeom prst="rect">
            <a:avLst/>
          </a:prstGeom>
        </p:spPr>
      </p:pic>
    </p:spTree>
    <p:extLst>
      <p:ext uri="{BB962C8B-B14F-4D97-AF65-F5344CB8AC3E}">
        <p14:creationId xmlns:p14="http://schemas.microsoft.com/office/powerpoint/2010/main" val="141000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7A60152-BE4C-494E-8A07-4F7830276A3B}"/>
              </a:ext>
            </a:extLst>
          </p:cNvPr>
          <p:cNvPicPr>
            <a:picLocks noChangeAspect="1"/>
          </p:cNvPicPr>
          <p:nvPr/>
        </p:nvPicPr>
        <p:blipFill>
          <a:blip r:embed="rId3"/>
          <a:stretch>
            <a:fillRect/>
          </a:stretch>
        </p:blipFill>
        <p:spPr>
          <a:xfrm>
            <a:off x="2395703" y="1308832"/>
            <a:ext cx="1048826" cy="1027201"/>
          </a:xfrm>
          <a:prstGeom prst="rect">
            <a:avLst/>
          </a:prstGeom>
        </p:spPr>
      </p:pic>
      <p:sp>
        <p:nvSpPr>
          <p:cNvPr id="18" name="Frame 17"/>
          <p:cNvSpPr/>
          <p:nvPr/>
        </p:nvSpPr>
        <p:spPr>
          <a:xfrm>
            <a:off x="0" y="0"/>
            <a:ext cx="6858000" cy="9906000"/>
          </a:xfrm>
          <a:prstGeom prst="frame">
            <a:avLst>
              <a:gd name="adj1" fmla="val 18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224263" y="-3920"/>
            <a:ext cx="3892784" cy="769441"/>
          </a:xfrm>
          <a:prstGeom prst="rect">
            <a:avLst/>
          </a:prstGeom>
        </p:spPr>
        <p:txBody>
          <a:bodyPr wrap="square" lIns="91440" tIns="45720" rIns="91440" bIns="45720" anchor="t">
            <a:spAutoFit/>
          </a:bodyPr>
          <a:lstStyle/>
          <a:p>
            <a:r>
              <a:rPr lang="en-US" sz="4400" dirty="0">
                <a:solidFill>
                  <a:srgbClr val="1F7CEA"/>
                </a:solidFill>
                <a:latin typeface="KG WhY YoU GoTtA Be So MeAn"/>
              </a:rPr>
              <a:t>P</a:t>
            </a:r>
            <a:r>
              <a:rPr lang="en-US" sz="4400" dirty="0">
                <a:solidFill>
                  <a:srgbClr val="FF0000"/>
                </a:solidFill>
                <a:latin typeface="KG WhY YoU GoTtA Be So MeAn"/>
              </a:rPr>
              <a:t>u</a:t>
            </a:r>
            <a:r>
              <a:rPr lang="en-US" sz="4400" dirty="0">
                <a:solidFill>
                  <a:schemeClr val="accent6"/>
                </a:solidFill>
                <a:latin typeface="KG WhY YoU GoTtA Be So MeAn"/>
              </a:rPr>
              <a:t>z</a:t>
            </a:r>
            <a:r>
              <a:rPr lang="en-US" sz="4400" dirty="0">
                <a:solidFill>
                  <a:schemeClr val="accent2"/>
                </a:solidFill>
                <a:latin typeface="KG WhY YoU GoTtA Be So MeAn"/>
              </a:rPr>
              <a:t>z</a:t>
            </a:r>
            <a:r>
              <a:rPr lang="en-US" sz="4400" dirty="0">
                <a:solidFill>
                  <a:srgbClr val="00B0F0"/>
                </a:solidFill>
                <a:latin typeface="KG WhY YoU GoTtA Be So MeAn"/>
              </a:rPr>
              <a:t>l</a:t>
            </a:r>
            <a:r>
              <a:rPr lang="en-US" sz="4400" dirty="0">
                <a:solidFill>
                  <a:srgbClr val="7030A0"/>
                </a:solidFill>
                <a:latin typeface="KG WhY YoU GoTtA Be So MeAn"/>
              </a:rPr>
              <a:t>e </a:t>
            </a:r>
            <a:r>
              <a:rPr lang="en-US" sz="4400" dirty="0">
                <a:latin typeface="KG WhY YoU GoTtA Be So MeAn"/>
              </a:rPr>
              <a:t>TIME </a:t>
            </a:r>
            <a:endParaRPr lang="en-US" sz="5400" dirty="0">
              <a:latin typeface="KG WhY YoU GoTtA Be So MeAn" panose="02000506000000020004" pitchFamily="2" charset="0"/>
            </a:endParaRPr>
          </a:p>
        </p:txBody>
      </p:sp>
      <p:sp>
        <p:nvSpPr>
          <p:cNvPr id="29" name="Rectangle 28"/>
          <p:cNvSpPr/>
          <p:nvPr/>
        </p:nvSpPr>
        <p:spPr>
          <a:xfrm>
            <a:off x="1448337" y="808918"/>
            <a:ext cx="4114800" cy="646331"/>
          </a:xfrm>
          <a:prstGeom prst="rect">
            <a:avLst/>
          </a:prstGeom>
        </p:spPr>
        <p:txBody>
          <a:bodyPr wrap="square" lIns="91440" tIns="45720" rIns="91440" bIns="45720" anchor="t">
            <a:spAutoFit/>
          </a:bodyPr>
          <a:lstStyle/>
          <a:p>
            <a:r>
              <a:rPr lang="en-US" sz="3600">
                <a:solidFill>
                  <a:schemeClr val="bg1"/>
                </a:solidFill>
                <a:latin typeface="KG Chasing Cars"/>
              </a:rPr>
              <a:t>pot the difference</a:t>
            </a:r>
          </a:p>
        </p:txBody>
      </p:sp>
      <p:sp>
        <p:nvSpPr>
          <p:cNvPr id="30" name="Frame 29"/>
          <p:cNvSpPr/>
          <p:nvPr/>
        </p:nvSpPr>
        <p:spPr>
          <a:xfrm>
            <a:off x="1" y="-1"/>
            <a:ext cx="6858000" cy="9906000"/>
          </a:xfrm>
          <a:prstGeom prst="frame">
            <a:avLst>
              <a:gd name="adj1" fmla="val 188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6077852" y="29599"/>
            <a:ext cx="579582" cy="646331"/>
          </a:xfrm>
          <a:prstGeom prst="rect">
            <a:avLst/>
          </a:prstGeom>
          <a:noFill/>
        </p:spPr>
        <p:txBody>
          <a:bodyPr wrap="none" rtlCol="0">
            <a:spAutoFit/>
          </a:bodyPr>
          <a:lstStyle/>
          <a:p>
            <a:r>
              <a:rPr lang="en-US" sz="3600">
                <a:latin typeface="Corbel" panose="020B0503020204020204" pitchFamily="34" charset="0"/>
              </a:rPr>
              <a:t>17</a:t>
            </a:r>
          </a:p>
        </p:txBody>
      </p:sp>
      <p:sp>
        <p:nvSpPr>
          <p:cNvPr id="50" name="TextBox 49"/>
          <p:cNvSpPr txBox="1"/>
          <p:nvPr/>
        </p:nvSpPr>
        <p:spPr>
          <a:xfrm>
            <a:off x="4109043" y="242947"/>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 name="TextBox 1">
            <a:extLst>
              <a:ext uri="{FF2B5EF4-FFF2-40B4-BE49-F238E27FC236}">
                <a16:creationId xmlns:a16="http://schemas.microsoft.com/office/drawing/2014/main" id="{678F351F-3A8C-4047-A2A0-F88E71E02399}"/>
              </a:ext>
            </a:extLst>
          </p:cNvPr>
          <p:cNvSpPr txBox="1"/>
          <p:nvPr/>
        </p:nvSpPr>
        <p:spPr>
          <a:xfrm>
            <a:off x="295920" y="6804456"/>
            <a:ext cx="1762544" cy="2708434"/>
          </a:xfrm>
          <a:prstGeom prst="rect">
            <a:avLst/>
          </a:prstGeom>
          <a:noFill/>
        </p:spPr>
        <p:txBody>
          <a:bodyPr wrap="square" rtlCol="0">
            <a:spAutoFit/>
          </a:bodyPr>
          <a:lstStyle/>
          <a:p>
            <a:r>
              <a:rPr lang="en-US" sz="3400" b="1">
                <a:solidFill>
                  <a:srgbClr val="002060"/>
                </a:solidFill>
                <a:latin typeface="Bradley Hand ITC" panose="03070402050302030203" pitchFamily="66" charset="0"/>
                <a:cs typeface="Iskoola Pota" panose="020B0604020202020204" pitchFamily="34" charset="0"/>
              </a:rPr>
              <a:t>Move the fruit to the correct box</a:t>
            </a:r>
          </a:p>
        </p:txBody>
      </p:sp>
      <p:pic>
        <p:nvPicPr>
          <p:cNvPr id="1026" name="Picture 2" descr="October 8 2018, Daily Comic Strip">
            <a:extLst>
              <a:ext uri="{FF2B5EF4-FFF2-40B4-BE49-F238E27FC236}">
                <a16:creationId xmlns:a16="http://schemas.microsoft.com/office/drawing/2014/main" id="{6B1DD1A9-090E-4C89-A78C-3CA0F92B9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33" y="3712462"/>
            <a:ext cx="6297027" cy="2659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E89E30-8343-4988-847D-BC01E3628BC7}"/>
              </a:ext>
            </a:extLst>
          </p:cNvPr>
          <p:cNvPicPr>
            <a:picLocks noChangeAspect="1"/>
          </p:cNvPicPr>
          <p:nvPr/>
        </p:nvPicPr>
        <p:blipFill>
          <a:blip r:embed="rId5"/>
          <a:stretch>
            <a:fillRect/>
          </a:stretch>
        </p:blipFill>
        <p:spPr>
          <a:xfrm>
            <a:off x="2148910" y="6616701"/>
            <a:ext cx="4448232" cy="3080519"/>
          </a:xfrm>
          <a:prstGeom prst="rect">
            <a:avLst/>
          </a:prstGeom>
        </p:spPr>
      </p:pic>
      <p:pic>
        <p:nvPicPr>
          <p:cNvPr id="16" name="Picture 15">
            <a:extLst>
              <a:ext uri="{FF2B5EF4-FFF2-40B4-BE49-F238E27FC236}">
                <a16:creationId xmlns:a16="http://schemas.microsoft.com/office/drawing/2014/main" id="{BE234A9C-A33A-4995-9EE3-461A4A96A1AE}"/>
              </a:ext>
            </a:extLst>
          </p:cNvPr>
          <p:cNvPicPr>
            <a:picLocks noChangeAspect="1"/>
          </p:cNvPicPr>
          <p:nvPr/>
        </p:nvPicPr>
        <p:blipFill>
          <a:blip r:embed="rId6"/>
          <a:stretch>
            <a:fillRect/>
          </a:stretch>
        </p:blipFill>
        <p:spPr>
          <a:xfrm>
            <a:off x="753913" y="803303"/>
            <a:ext cx="2686176" cy="450294"/>
          </a:xfrm>
          <a:prstGeom prst="rect">
            <a:avLst/>
          </a:prstGeom>
        </p:spPr>
      </p:pic>
      <p:pic>
        <p:nvPicPr>
          <p:cNvPr id="19" name="Picture 18">
            <a:extLst>
              <a:ext uri="{FF2B5EF4-FFF2-40B4-BE49-F238E27FC236}">
                <a16:creationId xmlns:a16="http://schemas.microsoft.com/office/drawing/2014/main" id="{BEFA4A37-4D9C-4402-BFC2-6E9F75B9652C}"/>
              </a:ext>
            </a:extLst>
          </p:cNvPr>
          <p:cNvPicPr>
            <a:picLocks noChangeAspect="1"/>
          </p:cNvPicPr>
          <p:nvPr/>
        </p:nvPicPr>
        <p:blipFill>
          <a:blip r:embed="rId7"/>
          <a:stretch>
            <a:fillRect/>
          </a:stretch>
        </p:blipFill>
        <p:spPr>
          <a:xfrm>
            <a:off x="876299" y="1355852"/>
            <a:ext cx="1270329" cy="1080193"/>
          </a:xfrm>
          <a:prstGeom prst="rect">
            <a:avLst/>
          </a:prstGeom>
        </p:spPr>
      </p:pic>
      <p:pic>
        <p:nvPicPr>
          <p:cNvPr id="23" name="Picture 22">
            <a:extLst>
              <a:ext uri="{FF2B5EF4-FFF2-40B4-BE49-F238E27FC236}">
                <a16:creationId xmlns:a16="http://schemas.microsoft.com/office/drawing/2014/main" id="{DC27474F-C889-4BA2-88FE-43B413178D35}"/>
              </a:ext>
            </a:extLst>
          </p:cNvPr>
          <p:cNvPicPr>
            <a:picLocks noChangeAspect="1"/>
          </p:cNvPicPr>
          <p:nvPr/>
        </p:nvPicPr>
        <p:blipFill>
          <a:blip r:embed="rId8"/>
          <a:stretch>
            <a:fillRect/>
          </a:stretch>
        </p:blipFill>
        <p:spPr>
          <a:xfrm>
            <a:off x="969953" y="2477446"/>
            <a:ext cx="1078115" cy="1026236"/>
          </a:xfrm>
          <a:prstGeom prst="rect">
            <a:avLst/>
          </a:prstGeom>
        </p:spPr>
      </p:pic>
      <p:pic>
        <p:nvPicPr>
          <p:cNvPr id="25" name="Picture 24">
            <a:extLst>
              <a:ext uri="{FF2B5EF4-FFF2-40B4-BE49-F238E27FC236}">
                <a16:creationId xmlns:a16="http://schemas.microsoft.com/office/drawing/2014/main" id="{42B8A370-0243-494D-B9B9-4CB361B474AC}"/>
              </a:ext>
            </a:extLst>
          </p:cNvPr>
          <p:cNvPicPr>
            <a:picLocks noChangeAspect="1"/>
          </p:cNvPicPr>
          <p:nvPr/>
        </p:nvPicPr>
        <p:blipFill>
          <a:blip r:embed="rId9"/>
          <a:stretch>
            <a:fillRect/>
          </a:stretch>
        </p:blipFill>
        <p:spPr>
          <a:xfrm>
            <a:off x="2317982" y="2536628"/>
            <a:ext cx="1187474" cy="1132243"/>
          </a:xfrm>
          <a:prstGeom prst="rect">
            <a:avLst/>
          </a:prstGeom>
        </p:spPr>
      </p:pic>
      <p:pic>
        <p:nvPicPr>
          <p:cNvPr id="1030" name="Picture 6" descr="18 Wth facts ideas | facts, wtf fun facts, weird facts">
            <a:extLst>
              <a:ext uri="{FF2B5EF4-FFF2-40B4-BE49-F238E27FC236}">
                <a16:creationId xmlns:a16="http://schemas.microsoft.com/office/drawing/2014/main" id="{0FBC9CFA-8E2B-410F-9C0C-2E3B9CFA14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9320" y="755557"/>
            <a:ext cx="2191875" cy="250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73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32E1265-E39D-4EDA-9503-FE2A6EFE5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82042">
            <a:off x="4597800" y="1306189"/>
            <a:ext cx="2123721" cy="1149825"/>
          </a:xfrm>
          <a:prstGeom prst="rect">
            <a:avLst/>
          </a:prstGeom>
        </p:spPr>
      </p:pic>
      <p:pic>
        <p:nvPicPr>
          <p:cNvPr id="10" name="Picture 9" descr="A picture containing text, LEGO, toy&#10;&#10;Description automatically generated">
            <a:extLst>
              <a:ext uri="{FF2B5EF4-FFF2-40B4-BE49-F238E27FC236}">
                <a16:creationId xmlns:a16="http://schemas.microsoft.com/office/drawing/2014/main" id="{798393B1-72D2-4CAC-9974-0616AF492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68583">
            <a:off x="276640" y="957218"/>
            <a:ext cx="2130759" cy="1678471"/>
          </a:xfrm>
          <a:prstGeom prst="rect">
            <a:avLst/>
          </a:prstGeom>
        </p:spPr>
      </p:pic>
      <p:sp>
        <p:nvSpPr>
          <p:cNvPr id="3" name="Rectangle 2"/>
          <p:cNvSpPr/>
          <p:nvPr/>
        </p:nvSpPr>
        <p:spPr>
          <a:xfrm>
            <a:off x="0" y="9207228"/>
            <a:ext cx="6858000" cy="698772"/>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orbel" panose="020B0503020204020204" pitchFamily="34" charset="0"/>
              </a:rPr>
              <a:t>CBS EXPRESS			Editor in-Chief: Ms. Kirti. S</a:t>
            </a:r>
          </a:p>
          <a:p>
            <a:r>
              <a:rPr lang="en-US" sz="1400" dirty="0">
                <a:solidFill>
                  <a:schemeClr val="bg1"/>
                </a:solidFill>
                <a:latin typeface="Corbel" panose="020B0503020204020204" pitchFamily="34" charset="0"/>
              </a:rPr>
              <a:t>The First English Language Newspaper @ CBS        Designer: Ms. Preeni .V and Ms. Monique</a:t>
            </a:r>
          </a:p>
        </p:txBody>
      </p:sp>
      <p:sp>
        <p:nvSpPr>
          <p:cNvPr id="5" name="TextBox 4"/>
          <p:cNvSpPr txBox="1"/>
          <p:nvPr/>
        </p:nvSpPr>
        <p:spPr>
          <a:xfrm>
            <a:off x="-1732815" y="727990"/>
            <a:ext cx="10323629" cy="461665"/>
          </a:xfrm>
          <a:prstGeom prst="rect">
            <a:avLst/>
          </a:prstGeom>
          <a:noFill/>
        </p:spPr>
        <p:txBody>
          <a:bodyPr wrap="square" rtlCol="0">
            <a:spAutoFit/>
          </a:bodyPr>
          <a:lstStyle/>
          <a:p>
            <a:pPr algn="ctr"/>
            <a:r>
              <a:rPr lang="en-US" sz="2400">
                <a:ln>
                  <a:solidFill>
                    <a:schemeClr val="tx1"/>
                  </a:solidFill>
                </a:ln>
                <a:solidFill>
                  <a:schemeClr val="bg2"/>
                </a:solidFill>
                <a:latin typeface="KG Summer Sunshine Blackout" panose="02000000000000000000" pitchFamily="2" charset="0"/>
              </a:rPr>
              <a:t>UPCOMING EVENTS at </a:t>
            </a:r>
            <a:r>
              <a:rPr lang="en-US" sz="2400">
                <a:ln>
                  <a:solidFill>
                    <a:schemeClr val="tx1"/>
                  </a:solidFill>
                </a:ln>
                <a:solidFill>
                  <a:srgbClr val="CD3301"/>
                </a:solidFill>
                <a:latin typeface="KG Summer Sunshine Blackout" panose="02000000000000000000" pitchFamily="2" charset="0"/>
              </a:rPr>
              <a:t>CBS</a:t>
            </a:r>
          </a:p>
        </p:txBody>
      </p:sp>
      <p:sp>
        <p:nvSpPr>
          <p:cNvPr id="6" name="Rectangle 5"/>
          <p:cNvSpPr/>
          <p:nvPr/>
        </p:nvSpPr>
        <p:spPr>
          <a:xfrm>
            <a:off x="76200" y="3049343"/>
            <a:ext cx="6858000" cy="429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GB" sz="1600" b="1" dirty="0">
                <a:solidFill>
                  <a:srgbClr val="BE1E2D"/>
                </a:solidFill>
                <a:latin typeface="Corbel" panose="020B0503020204020204" pitchFamily="34" charset="0"/>
              </a:rPr>
              <a:t>JK healthy living: vegetables day- Oct 10</a:t>
            </a:r>
            <a:r>
              <a:rPr lang="en-GB" sz="1600" b="1" baseline="30000" dirty="0">
                <a:solidFill>
                  <a:srgbClr val="BE1E2D"/>
                </a:solidFill>
                <a:latin typeface="Corbel" panose="020B0503020204020204" pitchFamily="34" charset="0"/>
              </a:rPr>
              <a:t>th</a:t>
            </a:r>
            <a:r>
              <a:rPr lang="en-GB" sz="1600" b="1" dirty="0">
                <a:solidFill>
                  <a:srgbClr val="BE1E2D"/>
                </a:solidFill>
                <a:latin typeface="Corbel" panose="020B0503020204020204" pitchFamily="34" charset="0"/>
              </a:rPr>
              <a:t> </a:t>
            </a:r>
          </a:p>
          <a:p>
            <a:pPr algn="ctr">
              <a:lnSpc>
                <a:spcPct val="200000"/>
              </a:lnSpc>
            </a:pPr>
            <a:r>
              <a:rPr lang="en-GB" sz="1600" b="1" dirty="0">
                <a:solidFill>
                  <a:schemeClr val="tx1"/>
                </a:solidFill>
                <a:latin typeface="Corbel" panose="020B0503020204020204" pitchFamily="34" charset="0"/>
              </a:rPr>
              <a:t>After school clubs begin  (Every Wednesday Oct 13 - Nov 24)</a:t>
            </a:r>
          </a:p>
          <a:p>
            <a:pPr algn="ctr">
              <a:lnSpc>
                <a:spcPct val="200000"/>
              </a:lnSpc>
            </a:pPr>
            <a:r>
              <a:rPr lang="en-US" sz="1600" b="1" dirty="0">
                <a:solidFill>
                  <a:srgbClr val="C00000"/>
                </a:solidFill>
                <a:latin typeface="Corbel" panose="020B0503020204020204" pitchFamily="34" charset="0"/>
              </a:rPr>
              <a:t>Prophet's birthday – Oct 19</a:t>
            </a:r>
            <a:r>
              <a:rPr lang="en-US" sz="1600" b="1" baseline="30000" dirty="0">
                <a:solidFill>
                  <a:srgbClr val="C00000"/>
                </a:solidFill>
                <a:latin typeface="Corbel" panose="020B0503020204020204" pitchFamily="34" charset="0"/>
              </a:rPr>
              <a:t>th</a:t>
            </a:r>
            <a:r>
              <a:rPr lang="en-US" sz="1600" b="1" dirty="0">
                <a:solidFill>
                  <a:srgbClr val="C00000"/>
                </a:solidFill>
                <a:latin typeface="Corbel" panose="020B0503020204020204" pitchFamily="34" charset="0"/>
              </a:rPr>
              <a:t> </a:t>
            </a:r>
          </a:p>
          <a:p>
            <a:pPr algn="ctr">
              <a:lnSpc>
                <a:spcPct val="200000"/>
              </a:lnSpc>
            </a:pPr>
            <a:r>
              <a:rPr lang="en-US" sz="1600" b="1" dirty="0">
                <a:solidFill>
                  <a:schemeClr val="tx1"/>
                </a:solidFill>
                <a:latin typeface="Corbel" panose="020B0503020204020204" pitchFamily="34" charset="0"/>
              </a:rPr>
              <a:t>Career day– Oct 21</a:t>
            </a:r>
            <a:r>
              <a:rPr lang="en-US" sz="1600" b="1" baseline="30000" dirty="0">
                <a:solidFill>
                  <a:schemeClr val="tx1"/>
                </a:solidFill>
                <a:latin typeface="Corbel" panose="020B0503020204020204" pitchFamily="34" charset="0"/>
              </a:rPr>
              <a:t>st</a:t>
            </a:r>
            <a:r>
              <a:rPr lang="en-US" sz="1600" b="1" dirty="0">
                <a:solidFill>
                  <a:schemeClr val="tx1"/>
                </a:solidFill>
                <a:latin typeface="Corbel" panose="020B0503020204020204" pitchFamily="34" charset="0"/>
              </a:rPr>
              <a:t> </a:t>
            </a:r>
            <a:endParaRPr lang="en-US" sz="1600" b="1" dirty="0">
              <a:solidFill>
                <a:srgbClr val="C00000"/>
              </a:solidFill>
              <a:latin typeface="Corbel" panose="020B0503020204020204" pitchFamily="34" charset="0"/>
            </a:endParaRPr>
          </a:p>
          <a:p>
            <a:pPr algn="ctr">
              <a:lnSpc>
                <a:spcPct val="200000"/>
              </a:lnSpc>
            </a:pPr>
            <a:r>
              <a:rPr lang="en-US" sz="1600" b="1" dirty="0">
                <a:solidFill>
                  <a:srgbClr val="C00000"/>
                </a:solidFill>
                <a:latin typeface="Corbel" panose="020B0503020204020204" pitchFamily="34" charset="0"/>
              </a:rPr>
              <a:t>Assembly : Responsibility (GR 3)- Oct 21</a:t>
            </a:r>
            <a:r>
              <a:rPr lang="en-US" sz="1600" b="1" baseline="30000" dirty="0">
                <a:solidFill>
                  <a:srgbClr val="C00000"/>
                </a:solidFill>
                <a:latin typeface="Corbel" panose="020B0503020204020204" pitchFamily="34" charset="0"/>
              </a:rPr>
              <a:t>st</a:t>
            </a:r>
            <a:r>
              <a:rPr lang="en-US" sz="1600" b="1" dirty="0">
                <a:solidFill>
                  <a:srgbClr val="C00000"/>
                </a:solidFill>
                <a:latin typeface="Corbel" panose="020B0503020204020204" pitchFamily="34" charset="0"/>
              </a:rPr>
              <a:t> </a:t>
            </a:r>
          </a:p>
          <a:p>
            <a:pPr algn="ctr">
              <a:lnSpc>
                <a:spcPct val="200000"/>
              </a:lnSpc>
            </a:pPr>
            <a:r>
              <a:rPr lang="en-GB" sz="1600" b="1" dirty="0">
                <a:solidFill>
                  <a:schemeClr val="tx1"/>
                </a:solidFill>
                <a:latin typeface="Corbel" panose="020B0503020204020204" pitchFamily="34" charset="0"/>
              </a:rPr>
              <a:t>Gr 7 healthy living – Sportsmanship- Oct 21</a:t>
            </a:r>
            <a:r>
              <a:rPr lang="en-GB" sz="1600" b="1" baseline="30000" dirty="0">
                <a:solidFill>
                  <a:schemeClr val="tx1"/>
                </a:solidFill>
                <a:latin typeface="Corbel" panose="020B0503020204020204" pitchFamily="34" charset="0"/>
              </a:rPr>
              <a:t>st</a:t>
            </a:r>
            <a:r>
              <a:rPr lang="en-GB" sz="1600" b="1" dirty="0">
                <a:solidFill>
                  <a:schemeClr val="tx1"/>
                </a:solidFill>
                <a:latin typeface="Corbel" panose="020B0503020204020204" pitchFamily="34" charset="0"/>
              </a:rPr>
              <a:t> </a:t>
            </a:r>
          </a:p>
          <a:p>
            <a:pPr algn="ctr">
              <a:lnSpc>
                <a:spcPct val="200000"/>
              </a:lnSpc>
            </a:pPr>
            <a:r>
              <a:rPr lang="en-US" sz="1600" b="1" dirty="0">
                <a:solidFill>
                  <a:srgbClr val="BE1E2D"/>
                </a:solidFill>
                <a:latin typeface="Corbel" panose="020B0503020204020204" pitchFamily="34" charset="0"/>
              </a:rPr>
              <a:t>JK-SK Parent Engagement Event / EarlyBird Orientation- Oct 25</a:t>
            </a:r>
            <a:r>
              <a:rPr lang="en-US" sz="1600" b="1" baseline="30000" dirty="0">
                <a:solidFill>
                  <a:srgbClr val="BE1E2D"/>
                </a:solidFill>
                <a:latin typeface="Corbel" panose="020B0503020204020204" pitchFamily="34" charset="0"/>
              </a:rPr>
              <a:t>th</a:t>
            </a:r>
            <a:r>
              <a:rPr lang="en-US" sz="1600" b="1" dirty="0">
                <a:solidFill>
                  <a:srgbClr val="BE1E2D"/>
                </a:solidFill>
                <a:latin typeface="Corbel" panose="020B0503020204020204" pitchFamily="34" charset="0"/>
              </a:rPr>
              <a:t> </a:t>
            </a:r>
          </a:p>
          <a:p>
            <a:pPr algn="ctr">
              <a:lnSpc>
                <a:spcPct val="200000"/>
              </a:lnSpc>
            </a:pPr>
            <a:r>
              <a:rPr lang="fr-FR" sz="1600" b="1" dirty="0">
                <a:solidFill>
                  <a:schemeClr val="tx1"/>
                </a:solidFill>
                <a:latin typeface="Corbel" panose="020B0503020204020204" pitchFamily="34" charset="0"/>
              </a:rPr>
              <a:t>Gr 5-6 Parent Engagement Event / LitPro Orientation- </a:t>
            </a:r>
            <a:r>
              <a:rPr lang="fr-FR" sz="1600" b="1" dirty="0" err="1">
                <a:solidFill>
                  <a:schemeClr val="tx1"/>
                </a:solidFill>
                <a:latin typeface="Corbel" panose="020B0503020204020204" pitchFamily="34" charset="0"/>
              </a:rPr>
              <a:t>Oct</a:t>
            </a:r>
            <a:r>
              <a:rPr lang="fr-FR" sz="1600" b="1" dirty="0">
                <a:solidFill>
                  <a:schemeClr val="tx1"/>
                </a:solidFill>
                <a:latin typeface="Corbel" panose="020B0503020204020204" pitchFamily="34" charset="0"/>
              </a:rPr>
              <a:t> 27th </a:t>
            </a:r>
          </a:p>
          <a:p>
            <a:pPr algn="ctr">
              <a:lnSpc>
                <a:spcPct val="200000"/>
              </a:lnSpc>
            </a:pPr>
            <a:r>
              <a:rPr lang="en-US" sz="1600" b="1" dirty="0">
                <a:solidFill>
                  <a:srgbClr val="BE1E2D"/>
                </a:solidFill>
                <a:latin typeface="Corbel" panose="020B0503020204020204" pitchFamily="34" charset="0"/>
              </a:rPr>
              <a:t>Quarter 1 ends- Oct 28</a:t>
            </a:r>
            <a:r>
              <a:rPr lang="en-US" sz="1600" b="1" baseline="30000" dirty="0">
                <a:solidFill>
                  <a:srgbClr val="BE1E2D"/>
                </a:solidFill>
                <a:latin typeface="Corbel" panose="020B0503020204020204" pitchFamily="34" charset="0"/>
              </a:rPr>
              <a:t>th</a:t>
            </a:r>
            <a:r>
              <a:rPr lang="en-US" sz="1600" b="1" dirty="0">
                <a:solidFill>
                  <a:srgbClr val="BE1E2D"/>
                </a:solidFill>
                <a:latin typeface="Corbel" panose="020B0503020204020204" pitchFamily="34" charset="0"/>
              </a:rPr>
              <a:t> </a:t>
            </a:r>
          </a:p>
          <a:p>
            <a:pPr algn="ctr">
              <a:lnSpc>
                <a:spcPct val="200000"/>
              </a:lnSpc>
            </a:pPr>
            <a:r>
              <a:rPr lang="en-US" sz="1600" b="1" dirty="0">
                <a:solidFill>
                  <a:schemeClr val="tx1"/>
                </a:solidFill>
                <a:latin typeface="Corbel" panose="020B0503020204020204" pitchFamily="34" charset="0"/>
              </a:rPr>
              <a:t>Quarter 2 begins- Oct 31</a:t>
            </a:r>
            <a:r>
              <a:rPr lang="en-US" sz="1600" b="1" baseline="30000" dirty="0">
                <a:solidFill>
                  <a:schemeClr val="tx1"/>
                </a:solidFill>
                <a:latin typeface="Corbel" panose="020B0503020204020204" pitchFamily="34" charset="0"/>
              </a:rPr>
              <a:t>st</a:t>
            </a:r>
            <a:r>
              <a:rPr lang="en-US" sz="1600" b="1" dirty="0">
                <a:solidFill>
                  <a:schemeClr val="tx1"/>
                </a:solidFill>
                <a:latin typeface="Corbel" panose="020B0503020204020204" pitchFamily="34" charset="0"/>
              </a:rPr>
              <a:t> </a:t>
            </a:r>
          </a:p>
          <a:p>
            <a:pPr algn="ctr">
              <a:lnSpc>
                <a:spcPct val="200000"/>
              </a:lnSpc>
            </a:pPr>
            <a:endParaRPr lang="en-US" sz="1600" b="1" dirty="0">
              <a:solidFill>
                <a:schemeClr val="tx1"/>
              </a:solidFill>
              <a:latin typeface="Corbel" panose="020B0503020204020204" pitchFamily="34" charset="0"/>
            </a:endParaRPr>
          </a:p>
          <a:p>
            <a:pPr algn="ctr">
              <a:lnSpc>
                <a:spcPct val="200000"/>
              </a:lnSpc>
            </a:pPr>
            <a:endParaRPr lang="en-US" sz="1600" b="1" dirty="0">
              <a:solidFill>
                <a:srgbClr val="C00000"/>
              </a:solidFill>
              <a:latin typeface="Corbel" panose="020B0503020204020204" pitchFamily="34" charset="0"/>
            </a:endParaRPr>
          </a:p>
        </p:txBody>
      </p:sp>
      <p:sp>
        <p:nvSpPr>
          <p:cNvPr id="2" name="TextBox 1"/>
          <p:cNvSpPr txBox="1"/>
          <p:nvPr/>
        </p:nvSpPr>
        <p:spPr>
          <a:xfrm>
            <a:off x="-6284068" y="2393004"/>
            <a:ext cx="184731" cy="369332"/>
          </a:xfrm>
          <a:prstGeom prst="rect">
            <a:avLst/>
          </a:prstGeom>
          <a:noFill/>
        </p:spPr>
        <p:txBody>
          <a:bodyPr wrap="none" rtlCol="0">
            <a:spAutoFit/>
          </a:bodyPr>
          <a:lstStyle/>
          <a:p>
            <a:endParaRPr lang="en-US"/>
          </a:p>
        </p:txBody>
      </p:sp>
      <p:sp>
        <p:nvSpPr>
          <p:cNvPr id="36"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95666"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48066"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TextBox 37"/>
          <p:cNvSpPr txBox="1"/>
          <p:nvPr/>
        </p:nvSpPr>
        <p:spPr>
          <a:xfrm>
            <a:off x="-61327" y="-118891"/>
            <a:ext cx="628698" cy="646331"/>
          </a:xfrm>
          <a:prstGeom prst="rect">
            <a:avLst/>
          </a:prstGeom>
          <a:noFill/>
        </p:spPr>
        <p:txBody>
          <a:bodyPr wrap="none" rtlCol="0">
            <a:spAutoFit/>
          </a:bodyPr>
          <a:lstStyle/>
          <a:p>
            <a:r>
              <a:rPr lang="en-US" sz="3600">
                <a:latin typeface="Corbel" panose="020B0503020204020204" pitchFamily="34" charset="0"/>
              </a:rPr>
              <a:t>18</a:t>
            </a:r>
          </a:p>
        </p:txBody>
      </p:sp>
      <p:sp>
        <p:nvSpPr>
          <p:cNvPr id="39" name="TextBox 38"/>
          <p:cNvSpPr txBox="1"/>
          <p:nvPr/>
        </p:nvSpPr>
        <p:spPr>
          <a:xfrm>
            <a:off x="409317" y="73470"/>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pic>
        <p:nvPicPr>
          <p:cNvPr id="16" name="Picture 15" descr="A picture containing text&#10;&#10;Description automatically generated">
            <a:extLst>
              <a:ext uri="{FF2B5EF4-FFF2-40B4-BE49-F238E27FC236}">
                <a16:creationId xmlns:a16="http://schemas.microsoft.com/office/drawing/2014/main" id="{65D5F2C6-4073-41F9-BA49-2F7AECC64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7142">
            <a:off x="4958931" y="6040429"/>
            <a:ext cx="2161674" cy="2121143"/>
          </a:xfrm>
          <a:prstGeom prst="rect">
            <a:avLst/>
          </a:prstGeom>
        </p:spPr>
      </p:pic>
      <p:sp>
        <p:nvSpPr>
          <p:cNvPr id="17" name="AutoShape 2" descr="Somerset Academy Riverside">
            <a:extLst>
              <a:ext uri="{FF2B5EF4-FFF2-40B4-BE49-F238E27FC236}">
                <a16:creationId xmlns:a16="http://schemas.microsoft.com/office/drawing/2014/main" id="{514FACB9-9052-4E9B-8A73-F7D82DA2C2F3}"/>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9" name="Picture 18" descr="A picture containing clipart&#10;&#10;Description automatically generated">
            <a:extLst>
              <a:ext uri="{FF2B5EF4-FFF2-40B4-BE49-F238E27FC236}">
                <a16:creationId xmlns:a16="http://schemas.microsoft.com/office/drawing/2014/main" id="{073B3391-3ED5-4CEA-A476-F678F6DDA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82967">
            <a:off x="88351" y="7196882"/>
            <a:ext cx="2282754" cy="1196815"/>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13B014DD-FE95-431B-88D0-29C0604C70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1700" y="7955809"/>
            <a:ext cx="2876550" cy="1211823"/>
          </a:xfrm>
          <a:prstGeom prst="rect">
            <a:avLst/>
          </a:prstGeom>
        </p:spPr>
      </p:pic>
    </p:spTree>
    <p:extLst>
      <p:ext uri="{BB962C8B-B14F-4D97-AF65-F5344CB8AC3E}">
        <p14:creationId xmlns:p14="http://schemas.microsoft.com/office/powerpoint/2010/main" val="183651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icon&#10;&#10;Description automatically generated">
            <a:extLst>
              <a:ext uri="{FF2B5EF4-FFF2-40B4-BE49-F238E27FC236}">
                <a16:creationId xmlns:a16="http://schemas.microsoft.com/office/drawing/2014/main" id="{432AEA91-33E3-49F5-9A85-42C21EE69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35600"/>
            <a:ext cx="3299863" cy="3095417"/>
          </a:xfrm>
          <a:prstGeom prst="rect">
            <a:avLst/>
          </a:prstGeom>
        </p:spPr>
      </p:pic>
      <p:pic>
        <p:nvPicPr>
          <p:cNvPr id="10" name="Picture 9">
            <a:extLst>
              <a:ext uri="{FF2B5EF4-FFF2-40B4-BE49-F238E27FC236}">
                <a16:creationId xmlns:a16="http://schemas.microsoft.com/office/drawing/2014/main" id="{925F87FD-3673-4DAA-A141-DB9FA4051F1F}"/>
              </a:ext>
            </a:extLst>
          </p:cNvPr>
          <p:cNvPicPr>
            <a:picLocks noChangeAspect="1"/>
          </p:cNvPicPr>
          <p:nvPr/>
        </p:nvPicPr>
        <p:blipFill>
          <a:blip r:embed="rId4"/>
          <a:stretch>
            <a:fillRect/>
          </a:stretch>
        </p:blipFill>
        <p:spPr>
          <a:xfrm>
            <a:off x="2986296" y="5033087"/>
            <a:ext cx="3722374" cy="4593520"/>
          </a:xfrm>
          <a:prstGeom prst="rect">
            <a:avLst/>
          </a:prstGeom>
        </p:spPr>
      </p:pic>
      <p:sp>
        <p:nvSpPr>
          <p:cNvPr id="5" name="TextBox 4"/>
          <p:cNvSpPr txBox="1"/>
          <p:nvPr/>
        </p:nvSpPr>
        <p:spPr>
          <a:xfrm>
            <a:off x="6288362" y="-43773"/>
            <a:ext cx="420308" cy="646331"/>
          </a:xfrm>
          <a:prstGeom prst="rect">
            <a:avLst/>
          </a:prstGeom>
          <a:noFill/>
        </p:spPr>
        <p:txBody>
          <a:bodyPr wrap="none" rtlCol="0">
            <a:spAutoFit/>
          </a:bodyPr>
          <a:lstStyle/>
          <a:p>
            <a:r>
              <a:rPr lang="en-US" sz="3600">
                <a:latin typeface="Corbel" panose="020B0503020204020204" pitchFamily="34" charset="0"/>
              </a:rPr>
              <a:t>2</a:t>
            </a:r>
          </a:p>
        </p:txBody>
      </p:sp>
      <p:cxnSp>
        <p:nvCxnSpPr>
          <p:cNvPr id="12" name="Straight Connector 11"/>
          <p:cNvCxnSpPr/>
          <p:nvPr/>
        </p:nvCxnSpPr>
        <p:spPr>
          <a:xfrm>
            <a:off x="3441192" y="777695"/>
            <a:ext cx="0" cy="1143639"/>
          </a:xfrm>
          <a:prstGeom prst="line">
            <a:avLst/>
          </a:prstGeom>
          <a:ln w="28575">
            <a:solidFill>
              <a:srgbClr val="E7E6E6"/>
            </a:solidFill>
            <a:prstDash val="dash"/>
          </a:ln>
        </p:spPr>
        <p:style>
          <a:lnRef idx="1">
            <a:schemeClr val="accent1"/>
          </a:lnRef>
          <a:fillRef idx="0">
            <a:schemeClr val="accent1"/>
          </a:fillRef>
          <a:effectRef idx="0">
            <a:schemeClr val="accent1"/>
          </a:effectRef>
          <a:fontRef idx="minor">
            <a:schemeClr val="tx1"/>
          </a:fontRef>
        </p:style>
      </p:cxnSp>
      <p:sp>
        <p:nvSpPr>
          <p:cNvPr id="46" name="Frame 45"/>
          <p:cNvSpPr/>
          <p:nvPr/>
        </p:nvSpPr>
        <p:spPr>
          <a:xfrm>
            <a:off x="0" y="0"/>
            <a:ext cx="6858000" cy="9906000"/>
          </a:xfrm>
          <a:prstGeom prst="frame">
            <a:avLst>
              <a:gd name="adj1" fmla="val 1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0" y="352046"/>
            <a:ext cx="7117796" cy="769441"/>
          </a:xfrm>
          <a:prstGeom prst="rect">
            <a:avLst/>
          </a:prstGeom>
          <a:noFill/>
        </p:spPr>
        <p:txBody>
          <a:bodyPr wrap="square" rtlCol="0">
            <a:spAutoFit/>
          </a:bodyPr>
          <a:lstStyle/>
          <a:p>
            <a:pPr algn="ctr"/>
            <a:r>
              <a:rPr lang="en-US" sz="4400" b="1">
                <a:solidFill>
                  <a:srgbClr val="C00000"/>
                </a:solidFill>
                <a:latin typeface="KG WhY YoU GoTtA Be So MeAn" panose="02000506000000020004" pitchFamily="2" charset="0"/>
              </a:rPr>
              <a:t>CBS Little Artist</a:t>
            </a:r>
          </a:p>
        </p:txBody>
      </p:sp>
      <p:sp>
        <p:nvSpPr>
          <p:cNvPr id="2" name="TextBox 1"/>
          <p:cNvSpPr txBox="1"/>
          <p:nvPr/>
        </p:nvSpPr>
        <p:spPr>
          <a:xfrm>
            <a:off x="276362" y="8536327"/>
            <a:ext cx="2800895" cy="400110"/>
          </a:xfrm>
          <a:prstGeom prst="rect">
            <a:avLst/>
          </a:prstGeom>
          <a:noFill/>
        </p:spPr>
        <p:txBody>
          <a:bodyPr wrap="none" rtlCol="0">
            <a:spAutoFit/>
          </a:bodyPr>
          <a:lstStyle/>
          <a:p>
            <a:r>
              <a:rPr lang="en-US" sz="2000" b="1" err="1">
                <a:solidFill>
                  <a:srgbClr val="C00000"/>
                </a:solidFill>
                <a:latin typeface="KG Miss Kindergarten" panose="02000000000000000000" pitchFamily="2" charset="0"/>
              </a:rPr>
              <a:t>Abdulsalman</a:t>
            </a:r>
            <a:r>
              <a:rPr lang="en-US" sz="2000" b="1">
                <a:solidFill>
                  <a:srgbClr val="C00000"/>
                </a:solidFill>
                <a:latin typeface="KG Miss Kindergarten" panose="02000000000000000000" pitchFamily="2" charset="0"/>
              </a:rPr>
              <a:t> Tarek- SK 2</a:t>
            </a:r>
          </a:p>
        </p:txBody>
      </p:sp>
      <p:sp>
        <p:nvSpPr>
          <p:cNvPr id="38" name="TextBox 37"/>
          <p:cNvSpPr txBox="1"/>
          <p:nvPr/>
        </p:nvSpPr>
        <p:spPr>
          <a:xfrm>
            <a:off x="4113295" y="4025612"/>
            <a:ext cx="2056973" cy="400110"/>
          </a:xfrm>
          <a:prstGeom prst="rect">
            <a:avLst/>
          </a:prstGeom>
          <a:noFill/>
        </p:spPr>
        <p:txBody>
          <a:bodyPr wrap="none" rtlCol="0">
            <a:spAutoFit/>
          </a:bodyPr>
          <a:lstStyle>
            <a:defPPr>
              <a:defRPr lang="en-US"/>
            </a:defPPr>
            <a:lvl1pPr>
              <a:defRPr b="1">
                <a:solidFill>
                  <a:srgbClr val="C00000"/>
                </a:solidFill>
              </a:defRPr>
            </a:lvl1pPr>
          </a:lstStyle>
          <a:p>
            <a:r>
              <a:rPr lang="en-US" sz="2000" err="1"/>
              <a:t>Dalal</a:t>
            </a:r>
            <a:r>
              <a:rPr lang="en-US" sz="2000"/>
              <a:t> </a:t>
            </a:r>
            <a:r>
              <a:rPr lang="en-US" sz="2000" err="1"/>
              <a:t>Jassim</a:t>
            </a:r>
            <a:r>
              <a:rPr lang="en-US" sz="2000"/>
              <a:t>- SK 1</a:t>
            </a:r>
          </a:p>
        </p:txBody>
      </p:sp>
      <p:sp>
        <p:nvSpPr>
          <p:cNvPr id="6" name="TextBox 5">
            <a:extLst>
              <a:ext uri="{FF2B5EF4-FFF2-40B4-BE49-F238E27FC236}">
                <a16:creationId xmlns:a16="http://schemas.microsoft.com/office/drawing/2014/main" id="{46CFFDCE-55FC-4AC9-8E32-778207DF1572}"/>
              </a:ext>
            </a:extLst>
          </p:cNvPr>
          <p:cNvSpPr txBox="1"/>
          <p:nvPr/>
        </p:nvSpPr>
        <p:spPr>
          <a:xfrm>
            <a:off x="421528" y="159003"/>
            <a:ext cx="196399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pic>
        <p:nvPicPr>
          <p:cNvPr id="7" name="Picture 6" descr="A person in a garment&#10;&#10;Description automatically generated with low confidence">
            <a:extLst>
              <a:ext uri="{FF2B5EF4-FFF2-40B4-BE49-F238E27FC236}">
                <a16:creationId xmlns:a16="http://schemas.microsoft.com/office/drawing/2014/main" id="{56CB9F7F-D626-46D1-9346-48EDEA134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195" y="1339815"/>
            <a:ext cx="2278352" cy="2289108"/>
          </a:xfrm>
          <a:prstGeom prst="rect">
            <a:avLst/>
          </a:prstGeom>
        </p:spPr>
      </p:pic>
      <p:pic>
        <p:nvPicPr>
          <p:cNvPr id="15" name="Picture 14">
            <a:extLst>
              <a:ext uri="{FF2B5EF4-FFF2-40B4-BE49-F238E27FC236}">
                <a16:creationId xmlns:a16="http://schemas.microsoft.com/office/drawing/2014/main" id="{91A92DB8-1982-4BD3-9E09-7FF44C2B9F39}"/>
              </a:ext>
            </a:extLst>
          </p:cNvPr>
          <p:cNvPicPr>
            <a:picLocks noChangeAspect="1"/>
          </p:cNvPicPr>
          <p:nvPr/>
        </p:nvPicPr>
        <p:blipFill>
          <a:blip r:embed="rId6"/>
          <a:stretch>
            <a:fillRect/>
          </a:stretch>
        </p:blipFill>
        <p:spPr>
          <a:xfrm>
            <a:off x="272628" y="1129239"/>
            <a:ext cx="3412420" cy="4144470"/>
          </a:xfrm>
          <a:prstGeom prst="rect">
            <a:avLst/>
          </a:prstGeom>
        </p:spPr>
      </p:pic>
    </p:spTree>
    <p:extLst>
      <p:ext uri="{BB962C8B-B14F-4D97-AF65-F5344CB8AC3E}">
        <p14:creationId xmlns:p14="http://schemas.microsoft.com/office/powerpoint/2010/main" val="205913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28912" y="-75662"/>
            <a:ext cx="394660" cy="646331"/>
          </a:xfrm>
          <a:prstGeom prst="rect">
            <a:avLst/>
          </a:prstGeom>
          <a:noFill/>
        </p:spPr>
        <p:txBody>
          <a:bodyPr wrap="none" rtlCol="0">
            <a:spAutoFit/>
          </a:bodyPr>
          <a:lstStyle/>
          <a:p>
            <a:r>
              <a:rPr lang="en-US" sz="3600">
                <a:latin typeface="Corbel" panose="020B0503020204020204" pitchFamily="34" charset="0"/>
              </a:rPr>
              <a:t>3</a:t>
            </a:r>
          </a:p>
        </p:txBody>
      </p:sp>
      <p:sp>
        <p:nvSpPr>
          <p:cNvPr id="30" name="TextBox 29"/>
          <p:cNvSpPr txBox="1"/>
          <p:nvPr/>
        </p:nvSpPr>
        <p:spPr>
          <a:xfrm>
            <a:off x="4441051" y="138771"/>
            <a:ext cx="1935145"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Issue # 1</a:t>
            </a:r>
          </a:p>
        </p:txBody>
      </p:sp>
      <p:sp>
        <p:nvSpPr>
          <p:cNvPr id="42" name="Frame 41"/>
          <p:cNvSpPr/>
          <p:nvPr/>
        </p:nvSpPr>
        <p:spPr>
          <a:xfrm>
            <a:off x="0" y="0"/>
            <a:ext cx="6858000" cy="9906000"/>
          </a:xfrm>
          <a:prstGeom prst="frame">
            <a:avLst>
              <a:gd name="adj1" fmla="val 188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075535" y="379881"/>
            <a:ext cx="8864600" cy="584775"/>
          </a:xfrm>
          <a:prstGeom prst="rect">
            <a:avLst/>
          </a:prstGeom>
          <a:noFill/>
        </p:spPr>
        <p:txBody>
          <a:bodyPr wrap="square" rtlCol="0">
            <a:spAutoFit/>
          </a:bodyPr>
          <a:lstStyle/>
          <a:p>
            <a:pPr algn="ctr"/>
            <a:r>
              <a:rPr lang="en-US" sz="3200" b="1">
                <a:solidFill>
                  <a:schemeClr val="accent1"/>
                </a:solidFill>
                <a:latin typeface="KG WhY YoU GoTtA Be So MeAn" panose="02000506000000020004" pitchFamily="2" charset="0"/>
              </a:rPr>
              <a:t>Grade 2- All about me writing</a:t>
            </a:r>
          </a:p>
        </p:txBody>
      </p:sp>
      <p:sp>
        <p:nvSpPr>
          <p:cNvPr id="27" name="TextBox 26"/>
          <p:cNvSpPr txBox="1"/>
          <p:nvPr/>
        </p:nvSpPr>
        <p:spPr>
          <a:xfrm>
            <a:off x="3950432" y="4893830"/>
            <a:ext cx="2202847" cy="369332"/>
          </a:xfrm>
          <a:prstGeom prst="rect">
            <a:avLst/>
          </a:prstGeom>
          <a:noFill/>
        </p:spPr>
        <p:txBody>
          <a:bodyPr wrap="none" rtlCol="0">
            <a:spAutoFit/>
          </a:bodyPr>
          <a:lstStyle/>
          <a:p>
            <a:r>
              <a:rPr lang="en-US" b="1">
                <a:solidFill>
                  <a:srgbClr val="0070C0"/>
                </a:solidFill>
                <a:latin typeface="KG Miss Kindergarten" panose="02000000000000000000" pitchFamily="2" charset="0"/>
              </a:rPr>
              <a:t>Mishaal Jaber– Gr 2B</a:t>
            </a:r>
          </a:p>
        </p:txBody>
      </p:sp>
      <p:sp>
        <p:nvSpPr>
          <p:cNvPr id="28" name="TextBox 27"/>
          <p:cNvSpPr txBox="1"/>
          <p:nvPr/>
        </p:nvSpPr>
        <p:spPr>
          <a:xfrm>
            <a:off x="635782" y="4896683"/>
            <a:ext cx="2495940" cy="369332"/>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a:t>Ahmad Mubarak– Gr 2A</a:t>
            </a:r>
          </a:p>
        </p:txBody>
      </p:sp>
      <p:sp>
        <p:nvSpPr>
          <p:cNvPr id="39" name="TextBox 38"/>
          <p:cNvSpPr txBox="1"/>
          <p:nvPr/>
        </p:nvSpPr>
        <p:spPr>
          <a:xfrm>
            <a:off x="553213" y="9343376"/>
            <a:ext cx="2155142" cy="369332"/>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a:t>Rayan Nasser– Gr 2C</a:t>
            </a:r>
          </a:p>
        </p:txBody>
      </p:sp>
      <p:pic>
        <p:nvPicPr>
          <p:cNvPr id="4" name="Picture 3">
            <a:extLst>
              <a:ext uri="{FF2B5EF4-FFF2-40B4-BE49-F238E27FC236}">
                <a16:creationId xmlns:a16="http://schemas.microsoft.com/office/drawing/2014/main" id="{2FDF547E-298E-4A0B-9754-A2E62EBAAF0A}"/>
              </a:ext>
            </a:extLst>
          </p:cNvPr>
          <p:cNvPicPr>
            <a:picLocks noChangeAspect="1"/>
          </p:cNvPicPr>
          <p:nvPr/>
        </p:nvPicPr>
        <p:blipFill>
          <a:blip r:embed="rId3"/>
          <a:stretch>
            <a:fillRect/>
          </a:stretch>
        </p:blipFill>
        <p:spPr>
          <a:xfrm>
            <a:off x="260639" y="1155032"/>
            <a:ext cx="3096126" cy="3797968"/>
          </a:xfrm>
          <a:prstGeom prst="rect">
            <a:avLst/>
          </a:prstGeom>
        </p:spPr>
      </p:pic>
      <p:pic>
        <p:nvPicPr>
          <p:cNvPr id="6" name="Picture 5">
            <a:extLst>
              <a:ext uri="{FF2B5EF4-FFF2-40B4-BE49-F238E27FC236}">
                <a16:creationId xmlns:a16="http://schemas.microsoft.com/office/drawing/2014/main" id="{830E8491-A0F3-4684-848B-7298EDF21A0D}"/>
              </a:ext>
            </a:extLst>
          </p:cNvPr>
          <p:cNvPicPr>
            <a:picLocks noChangeAspect="1"/>
          </p:cNvPicPr>
          <p:nvPr/>
        </p:nvPicPr>
        <p:blipFill>
          <a:blip r:embed="rId4"/>
          <a:stretch>
            <a:fillRect/>
          </a:stretch>
        </p:blipFill>
        <p:spPr>
          <a:xfrm>
            <a:off x="3617404" y="1041255"/>
            <a:ext cx="3085103" cy="3911745"/>
          </a:xfrm>
          <a:prstGeom prst="rect">
            <a:avLst/>
          </a:prstGeom>
        </p:spPr>
      </p:pic>
      <p:pic>
        <p:nvPicPr>
          <p:cNvPr id="9" name="Picture 8">
            <a:extLst>
              <a:ext uri="{FF2B5EF4-FFF2-40B4-BE49-F238E27FC236}">
                <a16:creationId xmlns:a16="http://schemas.microsoft.com/office/drawing/2014/main" id="{33FC5EE2-A481-4015-9EBA-664EC6D29434}"/>
              </a:ext>
            </a:extLst>
          </p:cNvPr>
          <p:cNvPicPr>
            <a:picLocks noChangeAspect="1"/>
          </p:cNvPicPr>
          <p:nvPr/>
        </p:nvPicPr>
        <p:blipFill>
          <a:blip r:embed="rId5"/>
          <a:stretch>
            <a:fillRect/>
          </a:stretch>
        </p:blipFill>
        <p:spPr>
          <a:xfrm>
            <a:off x="170820" y="5335270"/>
            <a:ext cx="3201272" cy="4008107"/>
          </a:xfrm>
          <a:prstGeom prst="rect">
            <a:avLst/>
          </a:prstGeom>
        </p:spPr>
      </p:pic>
      <p:pic>
        <p:nvPicPr>
          <p:cNvPr id="13" name="Picture 12">
            <a:extLst>
              <a:ext uri="{FF2B5EF4-FFF2-40B4-BE49-F238E27FC236}">
                <a16:creationId xmlns:a16="http://schemas.microsoft.com/office/drawing/2014/main" id="{070C0D68-D2F6-4A8D-9BEA-76DB4345A9B0}"/>
              </a:ext>
            </a:extLst>
          </p:cNvPr>
          <p:cNvPicPr>
            <a:picLocks noChangeAspect="1"/>
          </p:cNvPicPr>
          <p:nvPr/>
        </p:nvPicPr>
        <p:blipFill>
          <a:blip r:embed="rId6"/>
          <a:stretch>
            <a:fillRect/>
          </a:stretch>
        </p:blipFill>
        <p:spPr>
          <a:xfrm>
            <a:off x="3444327" y="5335269"/>
            <a:ext cx="3258180" cy="4008107"/>
          </a:xfrm>
          <a:prstGeom prst="rect">
            <a:avLst/>
          </a:prstGeom>
        </p:spPr>
      </p:pic>
      <p:pic>
        <p:nvPicPr>
          <p:cNvPr id="17" name="Picture 16" descr="Fireworks in the sky&#10;&#10;Description automatically generated">
            <a:extLst>
              <a:ext uri="{FF2B5EF4-FFF2-40B4-BE49-F238E27FC236}">
                <a16:creationId xmlns:a16="http://schemas.microsoft.com/office/drawing/2014/main" id="{68EE99C4-FB63-4E41-8252-215846C18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364" y="-254744"/>
            <a:ext cx="5143095" cy="3310867"/>
          </a:xfrm>
          <a:prstGeom prst="rect">
            <a:avLst/>
          </a:prstGeom>
        </p:spPr>
      </p:pic>
      <p:pic>
        <p:nvPicPr>
          <p:cNvPr id="25" name="Picture 24" descr="Fireworks in the sky&#10;&#10;Description automatically generated">
            <a:extLst>
              <a:ext uri="{FF2B5EF4-FFF2-40B4-BE49-F238E27FC236}">
                <a16:creationId xmlns:a16="http://schemas.microsoft.com/office/drawing/2014/main" id="{BFF3AB59-AB60-492E-A3D0-AE1B879F3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364" y="3742960"/>
            <a:ext cx="5143095" cy="3310867"/>
          </a:xfrm>
          <a:prstGeom prst="rect">
            <a:avLst/>
          </a:prstGeom>
        </p:spPr>
      </p:pic>
      <p:sp>
        <p:nvSpPr>
          <p:cNvPr id="15" name="TextBox 14">
            <a:extLst>
              <a:ext uri="{FF2B5EF4-FFF2-40B4-BE49-F238E27FC236}">
                <a16:creationId xmlns:a16="http://schemas.microsoft.com/office/drawing/2014/main" id="{C0209CE5-1C78-486D-BE20-3416037AEA9A}"/>
              </a:ext>
            </a:extLst>
          </p:cNvPr>
          <p:cNvSpPr txBox="1"/>
          <p:nvPr/>
        </p:nvSpPr>
        <p:spPr>
          <a:xfrm>
            <a:off x="3623822" y="9343376"/>
            <a:ext cx="2766848" cy="369332"/>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err="1"/>
              <a:t>Abdelrazaq</a:t>
            </a:r>
            <a:r>
              <a:rPr lang="en-US"/>
              <a:t> Ibrahim– Gr 2D</a:t>
            </a:r>
          </a:p>
        </p:txBody>
      </p:sp>
    </p:spTree>
    <p:extLst>
      <p:ext uri="{BB962C8B-B14F-4D97-AF65-F5344CB8AC3E}">
        <p14:creationId xmlns:p14="http://schemas.microsoft.com/office/powerpoint/2010/main" val="21750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table&#10;&#10;Description automatically generated">
            <a:extLst>
              <a:ext uri="{FF2B5EF4-FFF2-40B4-BE49-F238E27FC236}">
                <a16:creationId xmlns:a16="http://schemas.microsoft.com/office/drawing/2014/main" id="{5E4D0D05-BB71-4A5B-96F4-C956A7619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438" y="5079122"/>
            <a:ext cx="2763540" cy="4436564"/>
          </a:xfrm>
          <a:prstGeom prst="rect">
            <a:avLst/>
          </a:prstGeom>
        </p:spPr>
      </p:pic>
      <p:pic>
        <p:nvPicPr>
          <p:cNvPr id="12" name="Picture 11" descr="A picture containing vector graphics&#10;&#10;Description automatically generated">
            <a:extLst>
              <a:ext uri="{FF2B5EF4-FFF2-40B4-BE49-F238E27FC236}">
                <a16:creationId xmlns:a16="http://schemas.microsoft.com/office/drawing/2014/main" id="{F0101401-6560-4A88-B947-49DD70AC8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60865"/>
            <a:ext cx="2611608" cy="2704892"/>
          </a:xfrm>
          <a:prstGeom prst="rect">
            <a:avLst/>
          </a:prstGeom>
        </p:spPr>
      </p:pic>
      <p:pic>
        <p:nvPicPr>
          <p:cNvPr id="9" name="Picture 8">
            <a:extLst>
              <a:ext uri="{FF2B5EF4-FFF2-40B4-BE49-F238E27FC236}">
                <a16:creationId xmlns:a16="http://schemas.microsoft.com/office/drawing/2014/main" id="{29E73D9A-86FF-4D45-AB24-A61DAE4BEBC0}"/>
              </a:ext>
            </a:extLst>
          </p:cNvPr>
          <p:cNvPicPr>
            <a:picLocks noChangeAspect="1"/>
          </p:cNvPicPr>
          <p:nvPr/>
        </p:nvPicPr>
        <p:blipFill>
          <a:blip r:embed="rId5"/>
          <a:stretch>
            <a:fillRect/>
          </a:stretch>
        </p:blipFill>
        <p:spPr>
          <a:xfrm>
            <a:off x="2332344" y="518598"/>
            <a:ext cx="4525656" cy="4560523"/>
          </a:xfrm>
          <a:prstGeom prst="rect">
            <a:avLst/>
          </a:prstGeom>
        </p:spPr>
      </p:pic>
      <p:sp>
        <p:nvSpPr>
          <p:cNvPr id="31" name="Frame 30"/>
          <p:cNvSpPr/>
          <p:nvPr/>
        </p:nvSpPr>
        <p:spPr>
          <a:xfrm>
            <a:off x="0" y="0"/>
            <a:ext cx="6858000" cy="9906000"/>
          </a:xfrm>
          <a:prstGeom prst="frame">
            <a:avLst>
              <a:gd name="adj1" fmla="val 1883"/>
            </a:avLst>
          </a:prstGeom>
          <a:solidFill>
            <a:srgbClr val="E45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401671" y="183658"/>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19" name="TextBox 18"/>
          <p:cNvSpPr txBox="1"/>
          <p:nvPr/>
        </p:nvSpPr>
        <p:spPr>
          <a:xfrm>
            <a:off x="415502" y="578528"/>
            <a:ext cx="4852307" cy="584775"/>
          </a:xfrm>
          <a:prstGeom prst="rect">
            <a:avLst/>
          </a:prstGeom>
          <a:noFill/>
        </p:spPr>
        <p:txBody>
          <a:bodyPr wrap="square" rtlCol="0">
            <a:spAutoFit/>
          </a:bodyPr>
          <a:lstStyle/>
          <a:p>
            <a:r>
              <a:rPr lang="en-US" sz="3200" b="1">
                <a:solidFill>
                  <a:schemeClr val="accent1"/>
                </a:solidFill>
                <a:latin typeface="KG WhY YoU GoTtA Be So MeAn" panose="02000506000000020004" pitchFamily="2" charset="0"/>
              </a:rPr>
              <a:t>Grade 4- Poetry </a:t>
            </a:r>
          </a:p>
        </p:txBody>
      </p:sp>
      <p:sp>
        <p:nvSpPr>
          <p:cNvPr id="5" name="TextBox 4">
            <a:extLst>
              <a:ext uri="{FF2B5EF4-FFF2-40B4-BE49-F238E27FC236}">
                <a16:creationId xmlns:a16="http://schemas.microsoft.com/office/drawing/2014/main" id="{0F47EC1D-6D4B-4D5F-BFA0-AFEE82EA9616}"/>
              </a:ext>
            </a:extLst>
          </p:cNvPr>
          <p:cNvSpPr txBox="1"/>
          <p:nvPr/>
        </p:nvSpPr>
        <p:spPr>
          <a:xfrm>
            <a:off x="405136" y="8528215"/>
            <a:ext cx="3487782" cy="375552"/>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r>
              <a:rPr lang="en-US" sz="1800" b="1" err="1">
                <a:effectLst/>
                <a:latin typeface="Calibri" panose="020F0502020204030204" pitchFamily="34" charset="0"/>
                <a:ea typeface="Times New Roman" panose="02020603050405020304" pitchFamily="18" charset="0"/>
                <a:cs typeface="Arial" panose="020B0604020202020204" pitchFamily="34" charset="0"/>
              </a:rPr>
              <a:t>Mayyar</a:t>
            </a:r>
            <a:r>
              <a:rPr lang="en-US" sz="1800" b="1">
                <a:effectLst/>
                <a:latin typeface="Calibri" panose="020F0502020204030204" pitchFamily="34" charset="0"/>
                <a:ea typeface="Times New Roman" panose="02020603050405020304" pitchFamily="18" charset="0"/>
                <a:cs typeface="Arial" panose="020B0604020202020204" pitchFamily="34" charset="0"/>
              </a:rPr>
              <a:t> Fahad 4A-A</a:t>
            </a:r>
            <a:endParaRPr lang="en-US"/>
          </a:p>
        </p:txBody>
      </p:sp>
      <p:sp>
        <p:nvSpPr>
          <p:cNvPr id="14" name="TextBox 13">
            <a:extLst>
              <a:ext uri="{FF2B5EF4-FFF2-40B4-BE49-F238E27FC236}">
                <a16:creationId xmlns:a16="http://schemas.microsoft.com/office/drawing/2014/main" id="{7E8F2B46-420A-40BB-AF28-358E769B1A0F}"/>
              </a:ext>
            </a:extLst>
          </p:cNvPr>
          <p:cNvSpPr txBox="1"/>
          <p:nvPr/>
        </p:nvSpPr>
        <p:spPr>
          <a:xfrm>
            <a:off x="6075644" y="21036"/>
            <a:ext cx="423514" cy="646331"/>
          </a:xfrm>
          <a:prstGeom prst="rect">
            <a:avLst/>
          </a:prstGeom>
          <a:noFill/>
        </p:spPr>
        <p:txBody>
          <a:bodyPr wrap="none" rtlCol="0">
            <a:spAutoFit/>
          </a:bodyPr>
          <a:lstStyle/>
          <a:p>
            <a:r>
              <a:rPr lang="en-US" sz="3600">
                <a:latin typeface="Corbel" panose="020B0503020204020204" pitchFamily="34" charset="0"/>
              </a:rPr>
              <a:t>4</a:t>
            </a:r>
          </a:p>
        </p:txBody>
      </p:sp>
      <p:sp>
        <p:nvSpPr>
          <p:cNvPr id="3" name="TextBox 2">
            <a:extLst>
              <a:ext uri="{FF2B5EF4-FFF2-40B4-BE49-F238E27FC236}">
                <a16:creationId xmlns:a16="http://schemas.microsoft.com/office/drawing/2014/main" id="{459C92A2-9C75-40F0-B14A-1EAE51FAB40F}"/>
              </a:ext>
            </a:extLst>
          </p:cNvPr>
          <p:cNvSpPr txBox="1"/>
          <p:nvPr/>
        </p:nvSpPr>
        <p:spPr>
          <a:xfrm>
            <a:off x="3331122" y="3753654"/>
            <a:ext cx="2344782" cy="375552"/>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ctr"/>
            <a:r>
              <a:rPr lang="en-US"/>
              <a:t>Layan Rayed 4A-A</a:t>
            </a:r>
          </a:p>
        </p:txBody>
      </p:sp>
      <p:sp>
        <p:nvSpPr>
          <p:cNvPr id="22" name="TextBox 21">
            <a:extLst>
              <a:ext uri="{FF2B5EF4-FFF2-40B4-BE49-F238E27FC236}">
                <a16:creationId xmlns:a16="http://schemas.microsoft.com/office/drawing/2014/main" id="{6E19D609-7209-4FCC-BC5F-7762D378AE49}"/>
              </a:ext>
            </a:extLst>
          </p:cNvPr>
          <p:cNvSpPr txBox="1"/>
          <p:nvPr/>
        </p:nvSpPr>
        <p:spPr>
          <a:xfrm>
            <a:off x="2841655" y="1515805"/>
            <a:ext cx="3591079" cy="2042739"/>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Monster</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Weird, disgusting</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Eating, killing, shouting</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Jumping, destroying, scared, sliding</a:t>
            </a:r>
            <a:r>
              <a:rPr lang="en-ZA">
                <a:solidFill>
                  <a:schemeClr val="tx1"/>
                </a:solidFill>
                <a:latin typeface="Arial" panose="020B0604020202020204" pitchFamily="34" charset="0"/>
                <a:ea typeface="Times New Roman" panose="02020603050405020304" pitchFamily="18" charset="0"/>
              </a:rPr>
              <a:t> </a:t>
            </a:r>
            <a:r>
              <a:rPr lang="en-US">
                <a:solidFill>
                  <a:schemeClr val="tx1"/>
                </a:solidFill>
                <a:effectLst/>
                <a:latin typeface="Arial" panose="020B0604020202020204" pitchFamily="34" charset="0"/>
                <a:ea typeface="Times New Roman" panose="02020603050405020304" pitchFamily="18" charset="0"/>
              </a:rPr>
              <a:t>freak</a:t>
            </a:r>
            <a:endParaRPr lang="en-US">
              <a:solidFill>
                <a:schemeClr val="tx1"/>
              </a:solidFill>
              <a:latin typeface="Arial" panose="020B0604020202020204" pitchFamily="34" charset="0"/>
            </a:endParaRPr>
          </a:p>
        </p:txBody>
      </p:sp>
      <p:sp>
        <p:nvSpPr>
          <p:cNvPr id="37" name="TextBox 36">
            <a:extLst>
              <a:ext uri="{FF2B5EF4-FFF2-40B4-BE49-F238E27FC236}">
                <a16:creationId xmlns:a16="http://schemas.microsoft.com/office/drawing/2014/main" id="{816AA054-445A-4EA6-8B83-D3B17D0E6554}"/>
              </a:ext>
            </a:extLst>
          </p:cNvPr>
          <p:cNvSpPr txBox="1"/>
          <p:nvPr/>
        </p:nvSpPr>
        <p:spPr>
          <a:xfrm>
            <a:off x="913425" y="5790241"/>
            <a:ext cx="2735420" cy="2489528"/>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Monster</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vile, hideous</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growling, disgusting, revolting</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Noisy, tense, scary</a:t>
            </a:r>
            <a:endParaRPr lang="en-ZA">
              <a:solidFill>
                <a:schemeClr val="tx1"/>
              </a:solidFill>
              <a:effectLst/>
              <a:latin typeface="Arial" panose="020B0604020202020204" pitchFamily="34" charset="0"/>
              <a:ea typeface="Times New Roman" panose="02020603050405020304" pitchFamily="18" charset="0"/>
            </a:endParaRPr>
          </a:p>
          <a:p>
            <a:pPr algn="ctr" rtl="1">
              <a:lnSpc>
                <a:spcPct val="115000"/>
              </a:lnSpc>
              <a:spcAft>
                <a:spcPts val="1000"/>
              </a:spcAft>
            </a:pPr>
            <a:r>
              <a:rPr lang="en-US">
                <a:solidFill>
                  <a:schemeClr val="tx1"/>
                </a:solidFill>
                <a:effectLst/>
                <a:latin typeface="Arial" panose="020B0604020202020204" pitchFamily="34" charset="0"/>
                <a:ea typeface="Times New Roman" panose="02020603050405020304" pitchFamily="18" charset="0"/>
              </a:rPr>
              <a:t>Beast</a:t>
            </a:r>
            <a:endParaRPr lang="en-ZA">
              <a:solidFill>
                <a:schemeClr val="tx1"/>
              </a:solidFill>
              <a:effectLst/>
              <a:latin typeface="Arial" panose="020B0604020202020204" pitchFamily="34" charset="0"/>
              <a:ea typeface="Times New Roman" panose="02020603050405020304" pitchFamily="18" charset="0"/>
            </a:endParaRPr>
          </a:p>
        </p:txBody>
      </p:sp>
      <p:pic>
        <p:nvPicPr>
          <p:cNvPr id="39" name="Picture 38">
            <a:extLst>
              <a:ext uri="{FF2B5EF4-FFF2-40B4-BE49-F238E27FC236}">
                <a16:creationId xmlns:a16="http://schemas.microsoft.com/office/drawing/2014/main" id="{EA0F53FF-38BC-4767-AFEF-009C11E69274}"/>
              </a:ext>
            </a:extLst>
          </p:cNvPr>
          <p:cNvPicPr>
            <a:picLocks noChangeAspect="1"/>
          </p:cNvPicPr>
          <p:nvPr/>
        </p:nvPicPr>
        <p:blipFill>
          <a:blip r:embed="rId6"/>
          <a:stretch>
            <a:fillRect/>
          </a:stretch>
        </p:blipFill>
        <p:spPr>
          <a:xfrm rot="10800000">
            <a:off x="256932" y="9135410"/>
            <a:ext cx="3927145" cy="586932"/>
          </a:xfrm>
          <a:prstGeom prst="rect">
            <a:avLst/>
          </a:prstGeom>
        </p:spPr>
      </p:pic>
      <p:pic>
        <p:nvPicPr>
          <p:cNvPr id="44" name="Picture 43">
            <a:extLst>
              <a:ext uri="{FF2B5EF4-FFF2-40B4-BE49-F238E27FC236}">
                <a16:creationId xmlns:a16="http://schemas.microsoft.com/office/drawing/2014/main" id="{B35183ED-8F1C-4D94-B774-5D30576F9CF0}"/>
              </a:ext>
            </a:extLst>
          </p:cNvPr>
          <p:cNvPicPr>
            <a:picLocks noChangeAspect="1"/>
          </p:cNvPicPr>
          <p:nvPr/>
        </p:nvPicPr>
        <p:blipFill>
          <a:blip r:embed="rId6"/>
          <a:stretch>
            <a:fillRect/>
          </a:stretch>
        </p:blipFill>
        <p:spPr>
          <a:xfrm>
            <a:off x="185455" y="5056084"/>
            <a:ext cx="3927145" cy="586932"/>
          </a:xfrm>
          <a:prstGeom prst="rect">
            <a:avLst/>
          </a:prstGeom>
        </p:spPr>
      </p:pic>
      <p:pic>
        <p:nvPicPr>
          <p:cNvPr id="45" name="Picture 44">
            <a:extLst>
              <a:ext uri="{FF2B5EF4-FFF2-40B4-BE49-F238E27FC236}">
                <a16:creationId xmlns:a16="http://schemas.microsoft.com/office/drawing/2014/main" id="{B4FB745B-AF44-4EAF-A4E4-50DF0BA52C8A}"/>
              </a:ext>
            </a:extLst>
          </p:cNvPr>
          <p:cNvPicPr>
            <a:picLocks noChangeAspect="1"/>
          </p:cNvPicPr>
          <p:nvPr/>
        </p:nvPicPr>
        <p:blipFill>
          <a:blip r:embed="rId6"/>
          <a:stretch>
            <a:fillRect/>
          </a:stretch>
        </p:blipFill>
        <p:spPr>
          <a:xfrm rot="16200000">
            <a:off x="-1261049" y="7158681"/>
            <a:ext cx="3563987" cy="532656"/>
          </a:xfrm>
          <a:prstGeom prst="rect">
            <a:avLst/>
          </a:prstGeom>
        </p:spPr>
      </p:pic>
      <p:pic>
        <p:nvPicPr>
          <p:cNvPr id="46" name="Picture 45">
            <a:extLst>
              <a:ext uri="{FF2B5EF4-FFF2-40B4-BE49-F238E27FC236}">
                <a16:creationId xmlns:a16="http://schemas.microsoft.com/office/drawing/2014/main" id="{1880E053-9512-47E0-A9F5-4C5B119C4AC5}"/>
              </a:ext>
            </a:extLst>
          </p:cNvPr>
          <p:cNvPicPr>
            <a:picLocks noChangeAspect="1"/>
          </p:cNvPicPr>
          <p:nvPr/>
        </p:nvPicPr>
        <p:blipFill>
          <a:blip r:embed="rId6"/>
          <a:stretch>
            <a:fillRect/>
          </a:stretch>
        </p:blipFill>
        <p:spPr>
          <a:xfrm rot="5400000">
            <a:off x="2207138" y="7085139"/>
            <a:ext cx="3563987" cy="532656"/>
          </a:xfrm>
          <a:prstGeom prst="rect">
            <a:avLst/>
          </a:prstGeom>
        </p:spPr>
      </p:pic>
    </p:spTree>
    <p:extLst>
      <p:ext uri="{BB962C8B-B14F-4D97-AF65-F5344CB8AC3E}">
        <p14:creationId xmlns:p14="http://schemas.microsoft.com/office/powerpoint/2010/main" val="397978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63D71D34-9D61-47D6-960A-2E929B1C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204" y="402267"/>
            <a:ext cx="3266637" cy="3266637"/>
          </a:xfrm>
          <a:prstGeom prst="rect">
            <a:avLst/>
          </a:prstGeom>
        </p:spPr>
      </p:pic>
      <p:pic>
        <p:nvPicPr>
          <p:cNvPr id="27" name="Picture 26">
            <a:extLst>
              <a:ext uri="{FF2B5EF4-FFF2-40B4-BE49-F238E27FC236}">
                <a16:creationId xmlns:a16="http://schemas.microsoft.com/office/drawing/2014/main" id="{1E512701-1FC6-42FF-8D19-F167BD953375}"/>
              </a:ext>
            </a:extLst>
          </p:cNvPr>
          <p:cNvPicPr>
            <a:picLocks noChangeAspect="1"/>
          </p:cNvPicPr>
          <p:nvPr/>
        </p:nvPicPr>
        <p:blipFill>
          <a:blip r:embed="rId4"/>
          <a:stretch>
            <a:fillRect/>
          </a:stretch>
        </p:blipFill>
        <p:spPr>
          <a:xfrm>
            <a:off x="147990" y="873326"/>
            <a:ext cx="3025078" cy="6568874"/>
          </a:xfrm>
          <a:prstGeom prst="rect">
            <a:avLst/>
          </a:prstGeom>
        </p:spPr>
      </p:pic>
      <p:pic>
        <p:nvPicPr>
          <p:cNvPr id="16" name="Picture 15">
            <a:extLst>
              <a:ext uri="{FF2B5EF4-FFF2-40B4-BE49-F238E27FC236}">
                <a16:creationId xmlns:a16="http://schemas.microsoft.com/office/drawing/2014/main" id="{421EC62D-CED0-4C82-87E9-A2CAA258738A}"/>
              </a:ext>
            </a:extLst>
          </p:cNvPr>
          <p:cNvPicPr>
            <a:picLocks noChangeAspect="1"/>
          </p:cNvPicPr>
          <p:nvPr/>
        </p:nvPicPr>
        <p:blipFill>
          <a:blip r:embed="rId5"/>
          <a:stretch>
            <a:fillRect/>
          </a:stretch>
        </p:blipFill>
        <p:spPr>
          <a:xfrm>
            <a:off x="3233235" y="3771900"/>
            <a:ext cx="3370765" cy="5919496"/>
          </a:xfrm>
          <a:prstGeom prst="rect">
            <a:avLst/>
          </a:prstGeom>
        </p:spPr>
      </p:pic>
      <p:sp>
        <p:nvSpPr>
          <p:cNvPr id="31" name="Frame 30"/>
          <p:cNvSpPr/>
          <p:nvPr/>
        </p:nvSpPr>
        <p:spPr>
          <a:xfrm>
            <a:off x="0" y="0"/>
            <a:ext cx="6858000" cy="9906000"/>
          </a:xfrm>
          <a:prstGeom prst="frame">
            <a:avLst>
              <a:gd name="adj1" fmla="val 1883"/>
            </a:avLst>
          </a:prstGeom>
          <a:solidFill>
            <a:srgbClr val="E45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4749298" y="140657"/>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1" name="TextBox 20">
            <a:extLst>
              <a:ext uri="{FF2B5EF4-FFF2-40B4-BE49-F238E27FC236}">
                <a16:creationId xmlns:a16="http://schemas.microsoft.com/office/drawing/2014/main" id="{6E6C0984-4682-4825-8635-F3AC6FB334CE}"/>
              </a:ext>
            </a:extLst>
          </p:cNvPr>
          <p:cNvSpPr txBox="1"/>
          <p:nvPr/>
        </p:nvSpPr>
        <p:spPr>
          <a:xfrm>
            <a:off x="3483925" y="4306550"/>
            <a:ext cx="2823850" cy="4922117"/>
          </a:xfrm>
          <a:prstGeom prst="rect">
            <a:avLst/>
          </a:prstGeom>
          <a:noFill/>
        </p:spPr>
        <p:txBody>
          <a:bodyPr wrap="square">
            <a:spAutoFit/>
          </a:bodyPr>
          <a:lstStyle/>
          <a:p>
            <a:pPr algn="l" rtl="0">
              <a:lnSpc>
                <a:spcPct val="115000"/>
              </a:lnSpc>
              <a:spcAft>
                <a:spcPts val="1000"/>
              </a:spcAft>
            </a:pPr>
            <a:r>
              <a:rPr lang="en-US" sz="1800" dirty="0" err="1">
                <a:effectLst/>
                <a:latin typeface="Arial" panose="020B0604020202020204" pitchFamily="34" charset="0"/>
                <a:ea typeface="Arial" panose="020B0604020202020204" pitchFamily="34" charset="0"/>
                <a:cs typeface="Arial" panose="020B0604020202020204" pitchFamily="34" charset="0"/>
              </a:rPr>
              <a:t>Grrrr</a:t>
            </a:r>
            <a:r>
              <a:rPr lang="en-US" sz="1800" dirty="0">
                <a:effectLst/>
                <a:latin typeface="Arial" panose="020B0604020202020204" pitchFamily="34" charset="0"/>
                <a:ea typeface="Arial" panose="020B0604020202020204" pitchFamily="34" charset="0"/>
                <a:cs typeface="Arial" panose="020B0604020202020204" pitchFamily="34" charset="0"/>
              </a:rPr>
              <a:t>!  my stomach is growling</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I need pizza right away</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I ordered one with pepperoni</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Tick, tock, tick, tock</a:t>
            </a:r>
          </a:p>
          <a:p>
            <a:pPr algn="l" rtl="0">
              <a:lnSpc>
                <a:spcPct val="115000"/>
              </a:lnSpc>
              <a:spcAft>
                <a:spcPts val="1000"/>
              </a:spcAft>
            </a:pPr>
            <a:endParaRPr lang="en-US" sz="1800" dirty="0">
              <a:effectLst/>
              <a:latin typeface="Arial" panose="020B0604020202020204" pitchFamily="34" charset="0"/>
              <a:ea typeface="Arial" panose="020B0604020202020204" pitchFamily="34"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Time is running so slow</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When pizza finally arrived</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r>
              <a:rPr lang="en-US" sz="1800" dirty="0">
                <a:effectLst/>
                <a:latin typeface="Arial" panose="020B0604020202020204" pitchFamily="34" charset="0"/>
                <a:ea typeface="Arial" panose="020B0604020202020204" pitchFamily="34" charset="0"/>
                <a:cs typeface="Arial" panose="020B0604020202020204" pitchFamily="34" charset="0"/>
              </a:rPr>
              <a:t>It screamed at me: “eat me, eat me!”</a:t>
            </a:r>
            <a:endParaRPr lang="en-ZA" sz="1800" dirty="0">
              <a:effectLst/>
              <a:latin typeface="Arial" panose="020B0604020202020204" pitchFamily="34" charset="0"/>
              <a:ea typeface="Times New Roman" panose="02020603050405020304" pitchFamily="18" charset="0"/>
              <a:cs typeface="Arial" panose="020B0604020202020204" pitchFamily="34" charset="0"/>
            </a:endParaRPr>
          </a:p>
          <a:p>
            <a:pPr algn="l" rtl="0">
              <a:lnSpc>
                <a:spcPct val="115000"/>
              </a:lnSpc>
              <a:spcAft>
                <a:spcPts val="1000"/>
              </a:spcAft>
            </a:pPr>
            <a:endParaRPr lang="en-ZA"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CB7E7F75-4A75-40F5-B121-80038DE36B86}"/>
              </a:ext>
            </a:extLst>
          </p:cNvPr>
          <p:cNvSpPr txBox="1"/>
          <p:nvPr/>
        </p:nvSpPr>
        <p:spPr>
          <a:xfrm>
            <a:off x="3429000" y="8944002"/>
            <a:ext cx="2938942" cy="369332"/>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r>
              <a:rPr lang="en-US" sz="1800" b="1">
                <a:effectLst/>
                <a:latin typeface="Calibri" panose="020F0502020204030204" pitchFamily="34" charset="0"/>
                <a:ea typeface="Times New Roman" panose="02020603050405020304" pitchFamily="18" charset="0"/>
                <a:cs typeface="Arial" panose="020B0604020202020204" pitchFamily="34" charset="0"/>
              </a:rPr>
              <a:t>Bani </a:t>
            </a:r>
            <a:r>
              <a:rPr lang="en-US" sz="1800" b="1" err="1">
                <a:effectLst/>
                <a:latin typeface="Calibri" panose="020F0502020204030204" pitchFamily="34" charset="0"/>
                <a:ea typeface="Times New Roman" panose="02020603050405020304" pitchFamily="18" charset="0"/>
                <a:cs typeface="Arial" panose="020B0604020202020204" pitchFamily="34" charset="0"/>
              </a:rPr>
              <a:t>Bnayan</a:t>
            </a:r>
            <a:r>
              <a:rPr lang="en-US" sz="1800" b="1">
                <a:effectLst/>
                <a:latin typeface="Calibri" panose="020F0502020204030204" pitchFamily="34" charset="0"/>
                <a:ea typeface="Times New Roman" panose="02020603050405020304" pitchFamily="18" charset="0"/>
                <a:cs typeface="Arial" panose="020B0604020202020204" pitchFamily="34" charset="0"/>
              </a:rPr>
              <a:t> Al </a:t>
            </a:r>
            <a:r>
              <a:rPr lang="en-US" sz="1800" b="1" err="1">
                <a:effectLst/>
                <a:latin typeface="Calibri" panose="020F0502020204030204" pitchFamily="34" charset="0"/>
                <a:ea typeface="Times New Roman" panose="02020603050405020304" pitchFamily="18" charset="0"/>
                <a:cs typeface="Arial" panose="020B0604020202020204" pitchFamily="34" charset="0"/>
              </a:rPr>
              <a:t>Mutairi</a:t>
            </a:r>
            <a:r>
              <a:rPr lang="en-US" sz="1800" b="1">
                <a:effectLst/>
                <a:latin typeface="Calibri" panose="020F0502020204030204" pitchFamily="34" charset="0"/>
                <a:ea typeface="Times New Roman" panose="02020603050405020304" pitchFamily="18" charset="0"/>
                <a:cs typeface="Arial" panose="020B0604020202020204" pitchFamily="34" charset="0"/>
              </a:rPr>
              <a:t>  4A-B</a:t>
            </a:r>
            <a:endParaRPr lang="en-US"/>
          </a:p>
        </p:txBody>
      </p:sp>
      <p:sp>
        <p:nvSpPr>
          <p:cNvPr id="3" name="TextBox 2">
            <a:extLst>
              <a:ext uri="{FF2B5EF4-FFF2-40B4-BE49-F238E27FC236}">
                <a16:creationId xmlns:a16="http://schemas.microsoft.com/office/drawing/2014/main" id="{459C92A2-9C75-40F0-B14A-1EAE51FAB40F}"/>
              </a:ext>
            </a:extLst>
          </p:cNvPr>
          <p:cNvSpPr txBox="1"/>
          <p:nvPr/>
        </p:nvSpPr>
        <p:spPr>
          <a:xfrm>
            <a:off x="477067" y="1210061"/>
            <a:ext cx="2489202" cy="5753626"/>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Pizza, pizza,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I ordered a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I love pizza </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Oh!  You don’t love it?</a:t>
            </a:r>
            <a:endParaRPr lang="en-US" sz="12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endParaRPr>
          </a:p>
          <a:p>
            <a:pPr rtl="1">
              <a:lnSpc>
                <a:spcPct val="115000"/>
              </a:lnSpc>
              <a:spcAft>
                <a:spcPts val="1000"/>
              </a:spcAft>
            </a:pP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All of us like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Meow likes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Ring! Ring!</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My phone is ringing</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Oh, it’s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1800" dirty="0">
                <a:solidFill>
                  <a:schemeClr val="tx1"/>
                </a:solidFill>
                <a:effectLst/>
                <a:latin typeface="Ink Free" panose="03080402000500000000" pitchFamily="66" charset="0"/>
                <a:ea typeface="Times New Roman" panose="02020603050405020304" pitchFamily="18" charset="0"/>
                <a:cs typeface="Arial" panose="020B0604020202020204" pitchFamily="34" charset="0"/>
              </a:rPr>
              <a:t>I will enjoy my pizza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1000"/>
              </a:spcAft>
            </a:pPr>
            <a:endParaRPr lang="en-ZA"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0F47EC1D-6D4B-4D5F-BFA0-AFEE82EA9616}"/>
              </a:ext>
            </a:extLst>
          </p:cNvPr>
          <p:cNvSpPr txBox="1"/>
          <p:nvPr/>
        </p:nvSpPr>
        <p:spPr>
          <a:xfrm>
            <a:off x="89711" y="6571528"/>
            <a:ext cx="2717801"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r" rtl="1">
              <a:lnSpc>
                <a:spcPct val="115000"/>
              </a:lnSpc>
              <a:spcAft>
                <a:spcPts val="1000"/>
              </a:spcAft>
            </a:pPr>
            <a:r>
              <a:rPr lang="en-US" sz="1800" b="1" err="1">
                <a:effectLst/>
                <a:latin typeface="Calibri" panose="020F0502020204030204" pitchFamily="34" charset="0"/>
                <a:ea typeface="Times New Roman" panose="02020603050405020304" pitchFamily="18" charset="0"/>
                <a:cs typeface="Arial" panose="020B0604020202020204" pitchFamily="34" charset="0"/>
              </a:rPr>
              <a:t>Abdulaziz</a:t>
            </a:r>
            <a:r>
              <a:rPr lang="en-US" sz="1800" b="1">
                <a:effectLst/>
                <a:latin typeface="Calibri" panose="020F0502020204030204" pitchFamily="34" charset="0"/>
                <a:ea typeface="Times New Roman" panose="02020603050405020304" pitchFamily="18" charset="0"/>
                <a:cs typeface="Arial" panose="020B0604020202020204" pitchFamily="34" charset="0"/>
              </a:rPr>
              <a:t> Mohammed 4</a:t>
            </a:r>
            <a:endParaRPr lang="en-ZA"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23CDB8A8-AA5B-4838-A869-2B8258C64727}"/>
              </a:ext>
            </a:extLst>
          </p:cNvPr>
          <p:cNvSpPr txBox="1"/>
          <p:nvPr/>
        </p:nvSpPr>
        <p:spPr>
          <a:xfrm>
            <a:off x="294259" y="0"/>
            <a:ext cx="405880" cy="646331"/>
          </a:xfrm>
          <a:prstGeom prst="rect">
            <a:avLst/>
          </a:prstGeom>
          <a:noFill/>
        </p:spPr>
        <p:txBody>
          <a:bodyPr wrap="none" rtlCol="0">
            <a:spAutoFit/>
          </a:bodyPr>
          <a:lstStyle/>
          <a:p>
            <a:r>
              <a:rPr lang="en-US" sz="3600">
                <a:latin typeface="Corbel" panose="020B0503020204020204" pitchFamily="34" charset="0"/>
              </a:rPr>
              <a:t>5</a:t>
            </a:r>
          </a:p>
        </p:txBody>
      </p:sp>
      <p:sp>
        <p:nvSpPr>
          <p:cNvPr id="15" name="TextBox 14">
            <a:extLst>
              <a:ext uri="{FF2B5EF4-FFF2-40B4-BE49-F238E27FC236}">
                <a16:creationId xmlns:a16="http://schemas.microsoft.com/office/drawing/2014/main" id="{E4D33EE2-4166-408E-9EA1-AF0999426DD5}"/>
              </a:ext>
            </a:extLst>
          </p:cNvPr>
          <p:cNvSpPr txBox="1"/>
          <p:nvPr/>
        </p:nvSpPr>
        <p:spPr>
          <a:xfrm>
            <a:off x="1929051" y="214604"/>
            <a:ext cx="4852307" cy="584775"/>
          </a:xfrm>
          <a:prstGeom prst="rect">
            <a:avLst/>
          </a:prstGeom>
          <a:noFill/>
        </p:spPr>
        <p:txBody>
          <a:bodyPr wrap="square" rtlCol="0">
            <a:spAutoFit/>
          </a:bodyPr>
          <a:lstStyle/>
          <a:p>
            <a:r>
              <a:rPr lang="en-US" sz="3200" b="1">
                <a:solidFill>
                  <a:schemeClr val="accent1"/>
                </a:solidFill>
                <a:latin typeface="KG WhY YoU GoTtA Be So MeAn" panose="02000506000000020004" pitchFamily="2" charset="0"/>
              </a:rPr>
              <a:t>Grade 4- Poetry </a:t>
            </a:r>
          </a:p>
        </p:txBody>
      </p:sp>
      <p:pic>
        <p:nvPicPr>
          <p:cNvPr id="7" name="Picture 6" descr="A picture containing text&#10;&#10;Description automatically generated">
            <a:extLst>
              <a:ext uri="{FF2B5EF4-FFF2-40B4-BE49-F238E27FC236}">
                <a16:creationId xmlns:a16="http://schemas.microsoft.com/office/drawing/2014/main" id="{448C3059-5420-466C-B9B1-8351772415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392" y="6918323"/>
            <a:ext cx="2717801" cy="2642771"/>
          </a:xfrm>
          <a:prstGeom prst="rect">
            <a:avLst/>
          </a:prstGeom>
        </p:spPr>
      </p:pic>
    </p:spTree>
    <p:extLst>
      <p:ext uri="{BB962C8B-B14F-4D97-AF65-F5344CB8AC3E}">
        <p14:creationId xmlns:p14="http://schemas.microsoft.com/office/powerpoint/2010/main" val="278806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E45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294259" y="281314"/>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21" name="TextBox 20">
            <a:extLst>
              <a:ext uri="{FF2B5EF4-FFF2-40B4-BE49-F238E27FC236}">
                <a16:creationId xmlns:a16="http://schemas.microsoft.com/office/drawing/2014/main" id="{6E6C0984-4682-4825-8635-F3AC6FB334CE}"/>
              </a:ext>
            </a:extLst>
          </p:cNvPr>
          <p:cNvSpPr txBox="1"/>
          <p:nvPr/>
        </p:nvSpPr>
        <p:spPr>
          <a:xfrm>
            <a:off x="3573040" y="3323504"/>
            <a:ext cx="2823850" cy="312650"/>
          </a:xfrm>
          <a:prstGeom prst="rect">
            <a:avLst/>
          </a:prstGeom>
          <a:noFill/>
        </p:spPr>
        <p:txBody>
          <a:bodyPr wrap="square">
            <a:spAutoFit/>
          </a:bodyPr>
          <a:lstStyle/>
          <a:p>
            <a:pPr marL="0" marR="0">
              <a:lnSpc>
                <a:spcPct val="107000"/>
              </a:lnSpc>
              <a:spcBef>
                <a:spcPts val="0"/>
              </a:spcBef>
              <a:spcAft>
                <a:spcPts val="800"/>
              </a:spcAft>
              <a:tabLst>
                <a:tab pos="914400" algn="l"/>
              </a:tabLst>
            </a:pP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B7E7F75-4A75-40F5-B121-80038DE36B86}"/>
              </a:ext>
            </a:extLst>
          </p:cNvPr>
          <p:cNvSpPr txBox="1"/>
          <p:nvPr/>
        </p:nvSpPr>
        <p:spPr>
          <a:xfrm>
            <a:off x="303836" y="1196574"/>
            <a:ext cx="2347865" cy="375552"/>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r>
              <a:rPr lang="en-US" sz="1800">
                <a:effectLst/>
                <a:latin typeface="Calibri" panose="020F0502020204030204" pitchFamily="34" charset="0"/>
                <a:ea typeface="Times New Roman" panose="02020603050405020304" pitchFamily="18" charset="0"/>
                <a:cs typeface="Arial" panose="020B0604020202020204" pitchFamily="34" charset="0"/>
              </a:rPr>
              <a:t>Amer Ahmad 4B-A</a:t>
            </a:r>
            <a:endParaRPr lang="en-US"/>
          </a:p>
        </p:txBody>
      </p:sp>
      <p:sp>
        <p:nvSpPr>
          <p:cNvPr id="3" name="TextBox 2">
            <a:extLst>
              <a:ext uri="{FF2B5EF4-FFF2-40B4-BE49-F238E27FC236}">
                <a16:creationId xmlns:a16="http://schemas.microsoft.com/office/drawing/2014/main" id="{459C92A2-9C75-40F0-B14A-1EAE51FAB40F}"/>
              </a:ext>
            </a:extLst>
          </p:cNvPr>
          <p:cNvSpPr txBox="1"/>
          <p:nvPr/>
        </p:nvSpPr>
        <p:spPr>
          <a:xfrm>
            <a:off x="3815786" y="3660905"/>
            <a:ext cx="2639442" cy="369332"/>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ctr"/>
            <a:r>
              <a:rPr lang="en-US" sz="1800">
                <a:effectLst/>
                <a:latin typeface="Calibri" panose="020F0502020204030204" pitchFamily="34" charset="0"/>
                <a:ea typeface="Times New Roman" panose="02020603050405020304" pitchFamily="18" charset="0"/>
                <a:cs typeface="Arial" panose="020B0604020202020204" pitchFamily="34" charset="0"/>
              </a:rPr>
              <a:t>Mohammad Salman 4B-B</a:t>
            </a:r>
            <a:endParaRPr lang="en-US"/>
          </a:p>
        </p:txBody>
      </p:sp>
      <p:sp>
        <p:nvSpPr>
          <p:cNvPr id="5" name="TextBox 4">
            <a:extLst>
              <a:ext uri="{FF2B5EF4-FFF2-40B4-BE49-F238E27FC236}">
                <a16:creationId xmlns:a16="http://schemas.microsoft.com/office/drawing/2014/main" id="{0F47EC1D-6D4B-4D5F-BFA0-AFEE82EA9616}"/>
              </a:ext>
            </a:extLst>
          </p:cNvPr>
          <p:cNvSpPr txBox="1"/>
          <p:nvPr/>
        </p:nvSpPr>
        <p:spPr>
          <a:xfrm>
            <a:off x="291986" y="6514085"/>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r" rtl="1">
              <a:lnSpc>
                <a:spcPct val="115000"/>
              </a:lnSpc>
              <a:spcAft>
                <a:spcPts val="1000"/>
              </a:spcAft>
            </a:pPr>
            <a:r>
              <a:rPr lang="en-CA" sz="1800" b="1">
                <a:effectLst/>
                <a:latin typeface="Calibri" panose="020F0502020204030204" pitchFamily="34" charset="0"/>
                <a:ea typeface="Times New Roman" panose="02020603050405020304" pitchFamily="18" charset="0"/>
                <a:cs typeface="Arial" panose="020B0604020202020204" pitchFamily="34" charset="0"/>
              </a:rPr>
              <a:t>Salman </a:t>
            </a:r>
            <a:r>
              <a:rPr lang="en-CA" sz="1800" b="1" err="1">
                <a:effectLst/>
                <a:latin typeface="Calibri" panose="020F0502020204030204" pitchFamily="34" charset="0"/>
                <a:ea typeface="Times New Roman" panose="02020603050405020304" pitchFamily="18" charset="0"/>
                <a:cs typeface="Arial" panose="020B0604020202020204" pitchFamily="34" charset="0"/>
              </a:rPr>
              <a:t>Dawoud</a:t>
            </a:r>
            <a:r>
              <a:rPr lang="en-CA" sz="1800" b="1">
                <a:effectLst/>
                <a:latin typeface="Calibri" panose="020F0502020204030204" pitchFamily="34" charset="0"/>
                <a:ea typeface="Times New Roman" panose="02020603050405020304" pitchFamily="18" charset="0"/>
                <a:cs typeface="Arial" panose="020B0604020202020204" pitchFamily="34" charset="0"/>
              </a:rPr>
              <a:t> 4B-A</a:t>
            </a:r>
            <a:endParaRPr lang="en-ZA"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23CDB8A8-AA5B-4838-A869-2B8258C64727}"/>
              </a:ext>
            </a:extLst>
          </p:cNvPr>
          <p:cNvSpPr txBox="1"/>
          <p:nvPr/>
        </p:nvSpPr>
        <p:spPr>
          <a:xfrm>
            <a:off x="6137021" y="88954"/>
            <a:ext cx="426720" cy="646331"/>
          </a:xfrm>
          <a:prstGeom prst="rect">
            <a:avLst/>
          </a:prstGeom>
          <a:noFill/>
        </p:spPr>
        <p:txBody>
          <a:bodyPr wrap="none" rtlCol="0">
            <a:spAutoFit/>
          </a:bodyPr>
          <a:lstStyle/>
          <a:p>
            <a:r>
              <a:rPr lang="en-US" sz="3600">
                <a:latin typeface="Corbel" panose="020B0503020204020204" pitchFamily="34" charset="0"/>
              </a:rPr>
              <a:t>6</a:t>
            </a:r>
          </a:p>
        </p:txBody>
      </p:sp>
      <p:sp>
        <p:nvSpPr>
          <p:cNvPr id="15" name="TextBox 14">
            <a:extLst>
              <a:ext uri="{FF2B5EF4-FFF2-40B4-BE49-F238E27FC236}">
                <a16:creationId xmlns:a16="http://schemas.microsoft.com/office/drawing/2014/main" id="{E4D33EE2-4166-408E-9EA1-AF0999426DD5}"/>
              </a:ext>
            </a:extLst>
          </p:cNvPr>
          <p:cNvSpPr txBox="1"/>
          <p:nvPr/>
        </p:nvSpPr>
        <p:spPr>
          <a:xfrm>
            <a:off x="1929493" y="542924"/>
            <a:ext cx="4852307" cy="584775"/>
          </a:xfrm>
          <a:prstGeom prst="rect">
            <a:avLst/>
          </a:prstGeom>
          <a:noFill/>
        </p:spPr>
        <p:txBody>
          <a:bodyPr wrap="square" rtlCol="0">
            <a:spAutoFit/>
          </a:bodyPr>
          <a:lstStyle/>
          <a:p>
            <a:r>
              <a:rPr lang="en-US" sz="3200" b="1">
                <a:solidFill>
                  <a:schemeClr val="accent1"/>
                </a:solidFill>
                <a:latin typeface="KG WhY YoU GoTtA Be So MeAn" panose="02000506000000020004" pitchFamily="2" charset="0"/>
              </a:rPr>
              <a:t>Grade 4- Poetry </a:t>
            </a:r>
          </a:p>
        </p:txBody>
      </p:sp>
      <p:pic>
        <p:nvPicPr>
          <p:cNvPr id="6" name="Picture 5">
            <a:extLst>
              <a:ext uri="{FF2B5EF4-FFF2-40B4-BE49-F238E27FC236}">
                <a16:creationId xmlns:a16="http://schemas.microsoft.com/office/drawing/2014/main" id="{FA5BE1B0-97AA-4599-9E01-C037B4F96DA6}"/>
              </a:ext>
            </a:extLst>
          </p:cNvPr>
          <p:cNvPicPr>
            <a:picLocks noChangeAspect="1"/>
          </p:cNvPicPr>
          <p:nvPr/>
        </p:nvPicPr>
        <p:blipFill>
          <a:blip r:embed="rId3"/>
          <a:stretch>
            <a:fillRect/>
          </a:stretch>
        </p:blipFill>
        <p:spPr>
          <a:xfrm>
            <a:off x="3796296" y="4088883"/>
            <a:ext cx="2767445" cy="2480539"/>
          </a:xfrm>
          <a:prstGeom prst="rect">
            <a:avLst/>
          </a:prstGeom>
        </p:spPr>
      </p:pic>
      <p:pic>
        <p:nvPicPr>
          <p:cNvPr id="13" name="Picture 12">
            <a:extLst>
              <a:ext uri="{FF2B5EF4-FFF2-40B4-BE49-F238E27FC236}">
                <a16:creationId xmlns:a16="http://schemas.microsoft.com/office/drawing/2014/main" id="{EF2367BF-18BA-4EFC-8D44-63724B5ABD2E}"/>
              </a:ext>
            </a:extLst>
          </p:cNvPr>
          <p:cNvPicPr>
            <a:picLocks noChangeAspect="1"/>
          </p:cNvPicPr>
          <p:nvPr/>
        </p:nvPicPr>
        <p:blipFill>
          <a:blip r:embed="rId4"/>
          <a:stretch>
            <a:fillRect/>
          </a:stretch>
        </p:blipFill>
        <p:spPr>
          <a:xfrm>
            <a:off x="291986" y="1512725"/>
            <a:ext cx="3275014" cy="2739477"/>
          </a:xfrm>
          <a:prstGeom prst="rect">
            <a:avLst/>
          </a:prstGeom>
        </p:spPr>
      </p:pic>
      <p:pic>
        <p:nvPicPr>
          <p:cNvPr id="17" name="Picture 16">
            <a:extLst>
              <a:ext uri="{FF2B5EF4-FFF2-40B4-BE49-F238E27FC236}">
                <a16:creationId xmlns:a16="http://schemas.microsoft.com/office/drawing/2014/main" id="{202BFD10-4536-4420-A21B-060483A674BA}"/>
              </a:ext>
            </a:extLst>
          </p:cNvPr>
          <p:cNvPicPr>
            <a:picLocks noChangeAspect="1"/>
          </p:cNvPicPr>
          <p:nvPr/>
        </p:nvPicPr>
        <p:blipFill>
          <a:blip r:embed="rId5"/>
          <a:stretch>
            <a:fillRect/>
          </a:stretch>
        </p:blipFill>
        <p:spPr>
          <a:xfrm>
            <a:off x="291986" y="7023536"/>
            <a:ext cx="5786375" cy="273947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98303DA-20EA-4BF1-8348-2836EBE12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646" y="7614340"/>
            <a:ext cx="1871751" cy="1921591"/>
          </a:xfrm>
          <a:prstGeom prst="rect">
            <a:avLst/>
          </a:prstGeom>
        </p:spPr>
      </p:pic>
      <p:pic>
        <p:nvPicPr>
          <p:cNvPr id="18" name="Picture 17" descr="A picture containing gear&#10;&#10;Description automatically generated">
            <a:extLst>
              <a:ext uri="{FF2B5EF4-FFF2-40B4-BE49-F238E27FC236}">
                <a16:creationId xmlns:a16="http://schemas.microsoft.com/office/drawing/2014/main" id="{7505EFD1-1187-4361-85E9-9EB431D726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709141"/>
            <a:ext cx="3275014" cy="3116572"/>
          </a:xfrm>
          <a:prstGeom prst="rect">
            <a:avLst/>
          </a:prstGeom>
        </p:spPr>
      </p:pic>
      <p:pic>
        <p:nvPicPr>
          <p:cNvPr id="20" name="Picture 19" descr="A picture containing egg, ball&#10;&#10;Description automatically generated">
            <a:extLst>
              <a:ext uri="{FF2B5EF4-FFF2-40B4-BE49-F238E27FC236}">
                <a16:creationId xmlns:a16="http://schemas.microsoft.com/office/drawing/2014/main" id="{AA45EFE8-262C-4A23-9616-D76D21E71A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914" y="4156652"/>
            <a:ext cx="2334565" cy="2334565"/>
          </a:xfrm>
          <a:prstGeom prst="rect">
            <a:avLst/>
          </a:prstGeom>
        </p:spPr>
      </p:pic>
    </p:spTree>
    <p:extLst>
      <p:ext uri="{BB962C8B-B14F-4D97-AF65-F5344CB8AC3E}">
        <p14:creationId xmlns:p14="http://schemas.microsoft.com/office/powerpoint/2010/main" val="256822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28D6AE0-3F7A-42A6-A0F5-CA97E4562F72}"/>
              </a:ext>
            </a:extLst>
          </p:cNvPr>
          <p:cNvPicPr>
            <a:picLocks noChangeAspect="1"/>
          </p:cNvPicPr>
          <p:nvPr/>
        </p:nvPicPr>
        <p:blipFill>
          <a:blip r:embed="rId3"/>
          <a:stretch>
            <a:fillRect/>
          </a:stretch>
        </p:blipFill>
        <p:spPr>
          <a:xfrm>
            <a:off x="3583734" y="8953991"/>
            <a:ext cx="3145888" cy="893961"/>
          </a:xfrm>
          <a:prstGeom prst="rect">
            <a:avLst/>
          </a:prstGeom>
        </p:spPr>
      </p:pic>
      <p:pic>
        <p:nvPicPr>
          <p:cNvPr id="34" name="Picture 33">
            <a:extLst>
              <a:ext uri="{FF2B5EF4-FFF2-40B4-BE49-F238E27FC236}">
                <a16:creationId xmlns:a16="http://schemas.microsoft.com/office/drawing/2014/main" id="{3A05BCF6-5917-48B3-9A1A-AB1233DFA912}"/>
              </a:ext>
            </a:extLst>
          </p:cNvPr>
          <p:cNvPicPr>
            <a:picLocks noChangeAspect="1"/>
          </p:cNvPicPr>
          <p:nvPr/>
        </p:nvPicPr>
        <p:blipFill>
          <a:blip r:embed="rId4"/>
          <a:stretch>
            <a:fillRect/>
          </a:stretch>
        </p:blipFill>
        <p:spPr>
          <a:xfrm>
            <a:off x="247068" y="8783100"/>
            <a:ext cx="3145888" cy="785031"/>
          </a:xfrm>
          <a:prstGeom prst="rect">
            <a:avLst/>
          </a:prstGeom>
        </p:spPr>
      </p:pic>
      <p:pic>
        <p:nvPicPr>
          <p:cNvPr id="32" name="Picture 31">
            <a:extLst>
              <a:ext uri="{FF2B5EF4-FFF2-40B4-BE49-F238E27FC236}">
                <a16:creationId xmlns:a16="http://schemas.microsoft.com/office/drawing/2014/main" id="{EC04800D-368F-4F82-B643-2BAF1373E62A}"/>
              </a:ext>
            </a:extLst>
          </p:cNvPr>
          <p:cNvPicPr>
            <a:picLocks noChangeAspect="1"/>
          </p:cNvPicPr>
          <p:nvPr/>
        </p:nvPicPr>
        <p:blipFill>
          <a:blip r:embed="rId5"/>
          <a:stretch>
            <a:fillRect/>
          </a:stretch>
        </p:blipFill>
        <p:spPr>
          <a:xfrm>
            <a:off x="3583734" y="4174138"/>
            <a:ext cx="3274266" cy="793090"/>
          </a:xfrm>
          <a:prstGeom prst="rect">
            <a:avLst/>
          </a:prstGeom>
        </p:spPr>
      </p:pic>
      <p:pic>
        <p:nvPicPr>
          <p:cNvPr id="26" name="Picture 25">
            <a:extLst>
              <a:ext uri="{FF2B5EF4-FFF2-40B4-BE49-F238E27FC236}">
                <a16:creationId xmlns:a16="http://schemas.microsoft.com/office/drawing/2014/main" id="{B116F937-D35A-442A-B103-38D9382CE9BD}"/>
              </a:ext>
            </a:extLst>
          </p:cNvPr>
          <p:cNvPicPr>
            <a:picLocks noChangeAspect="1"/>
          </p:cNvPicPr>
          <p:nvPr/>
        </p:nvPicPr>
        <p:blipFill>
          <a:blip r:embed="rId6"/>
          <a:stretch>
            <a:fillRect/>
          </a:stretch>
        </p:blipFill>
        <p:spPr>
          <a:xfrm>
            <a:off x="182879" y="4202975"/>
            <a:ext cx="3274266" cy="837206"/>
          </a:xfrm>
          <a:prstGeom prst="rect">
            <a:avLst/>
          </a:prstGeom>
        </p:spPr>
      </p:pic>
      <p:sp>
        <p:nvSpPr>
          <p:cNvPr id="31" name="Frame 30"/>
          <p:cNvSpPr/>
          <p:nvPr/>
        </p:nvSpPr>
        <p:spPr>
          <a:xfrm>
            <a:off x="0" y="0"/>
            <a:ext cx="6858000" cy="9906000"/>
          </a:xfrm>
          <a:prstGeom prst="frame">
            <a:avLst>
              <a:gd name="adj1" fmla="val 188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208470" y="174616"/>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6" name="Rectangle 5">
            <a:extLst>
              <a:ext uri="{FF2B5EF4-FFF2-40B4-BE49-F238E27FC236}">
                <a16:creationId xmlns:a16="http://schemas.microsoft.com/office/drawing/2014/main" id="{68FA2B97-2299-4CFA-95CD-242CED0C2740}"/>
              </a:ext>
            </a:extLst>
          </p:cNvPr>
          <p:cNvSpPr/>
          <p:nvPr/>
        </p:nvSpPr>
        <p:spPr>
          <a:xfrm>
            <a:off x="564715" y="-18365"/>
            <a:ext cx="1972015" cy="754694"/>
          </a:xfrm>
          <a:prstGeom prst="rect">
            <a:avLst/>
          </a:prstGeom>
        </p:spPr>
        <p:txBody>
          <a:bodyPr wrap="none">
            <a:spAutoFit/>
          </a:bodyPr>
          <a:lstStyle/>
          <a:p>
            <a:pPr algn="ctr">
              <a:lnSpc>
                <a:spcPct val="150000"/>
              </a:lnSpc>
              <a:spcAft>
                <a:spcPts val="1000"/>
              </a:spcAft>
            </a:pPr>
            <a:r>
              <a:rPr lang="en-US" sz="3200" b="1">
                <a:solidFill>
                  <a:srgbClr val="7030A0"/>
                </a:solidFill>
                <a:latin typeface="KG WhY YoU GoTtA Be So MeAn" panose="02000506000000020004" pitchFamily="2" charset="0"/>
                <a:ea typeface="Calibri" panose="020F0502020204030204" pitchFamily="34" charset="0"/>
              </a:rPr>
              <a:t>Art Corner</a:t>
            </a:r>
          </a:p>
        </p:txBody>
      </p:sp>
      <p:sp>
        <p:nvSpPr>
          <p:cNvPr id="5" name="TextBox 4">
            <a:extLst>
              <a:ext uri="{FF2B5EF4-FFF2-40B4-BE49-F238E27FC236}">
                <a16:creationId xmlns:a16="http://schemas.microsoft.com/office/drawing/2014/main" id="{ECE39E9C-95B7-4597-9537-6534DE6F7AF8}"/>
              </a:ext>
            </a:extLst>
          </p:cNvPr>
          <p:cNvSpPr txBox="1"/>
          <p:nvPr/>
        </p:nvSpPr>
        <p:spPr>
          <a:xfrm>
            <a:off x="182879" y="35816"/>
            <a:ext cx="381836" cy="646331"/>
          </a:xfrm>
          <a:prstGeom prst="rect">
            <a:avLst/>
          </a:prstGeom>
          <a:noFill/>
        </p:spPr>
        <p:txBody>
          <a:bodyPr wrap="none" rtlCol="0">
            <a:spAutoFit/>
          </a:bodyPr>
          <a:lstStyle/>
          <a:p>
            <a:r>
              <a:rPr lang="en-US" sz="3600">
                <a:latin typeface="Corbel" panose="020B0503020204020204" pitchFamily="34" charset="0"/>
              </a:rPr>
              <a:t>7</a:t>
            </a:r>
          </a:p>
        </p:txBody>
      </p:sp>
      <p:pic>
        <p:nvPicPr>
          <p:cNvPr id="3" name="Picture 2" descr="A picture containing text&#10;&#10;Description automatically generated">
            <a:extLst>
              <a:ext uri="{FF2B5EF4-FFF2-40B4-BE49-F238E27FC236}">
                <a16:creationId xmlns:a16="http://schemas.microsoft.com/office/drawing/2014/main" id="{14726437-CB93-4D3F-8A40-F480276A4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085" y="884407"/>
            <a:ext cx="2908600" cy="3271367"/>
          </a:xfrm>
          <a:prstGeom prst="rect">
            <a:avLst/>
          </a:prstGeom>
        </p:spPr>
      </p:pic>
      <p:sp>
        <p:nvSpPr>
          <p:cNvPr id="8" name="TextBox 7">
            <a:extLst>
              <a:ext uri="{FF2B5EF4-FFF2-40B4-BE49-F238E27FC236}">
                <a16:creationId xmlns:a16="http://schemas.microsoft.com/office/drawing/2014/main" id="{CD88F0EB-6068-476F-B861-FCD1ACD8AD0E}"/>
              </a:ext>
            </a:extLst>
          </p:cNvPr>
          <p:cNvSpPr txBox="1"/>
          <p:nvPr/>
        </p:nvSpPr>
        <p:spPr>
          <a:xfrm>
            <a:off x="564715" y="4350221"/>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r"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Hussain </a:t>
            </a:r>
            <a:r>
              <a:rPr lang="en-CA" sz="1800" b="1"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Namshi</a:t>
            </a: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 6B</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42EBE912-7A8B-4B46-AEA1-3863F880F95D}"/>
              </a:ext>
            </a:extLst>
          </p:cNvPr>
          <p:cNvPicPr>
            <a:picLocks noChangeAspect="1"/>
          </p:cNvPicPr>
          <p:nvPr/>
        </p:nvPicPr>
        <p:blipFill>
          <a:blip r:embed="rId8"/>
          <a:stretch>
            <a:fillRect/>
          </a:stretch>
        </p:blipFill>
        <p:spPr>
          <a:xfrm>
            <a:off x="3787673" y="884406"/>
            <a:ext cx="2755362" cy="3271367"/>
          </a:xfrm>
          <a:prstGeom prst="rect">
            <a:avLst/>
          </a:prstGeom>
        </p:spPr>
      </p:pic>
      <p:sp>
        <p:nvSpPr>
          <p:cNvPr id="21" name="TextBox 20">
            <a:extLst>
              <a:ext uri="{FF2B5EF4-FFF2-40B4-BE49-F238E27FC236}">
                <a16:creationId xmlns:a16="http://schemas.microsoft.com/office/drawing/2014/main" id="{3C5C94F6-55A9-4EA1-96D9-055951634029}"/>
              </a:ext>
            </a:extLst>
          </p:cNvPr>
          <p:cNvSpPr txBox="1"/>
          <p:nvPr/>
        </p:nvSpPr>
        <p:spPr>
          <a:xfrm>
            <a:off x="4208470" y="4350221"/>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Al </a:t>
            </a:r>
            <a:r>
              <a:rPr lang="en-CA" sz="1800" b="1"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Jouri</a:t>
            </a: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 Hussain Gr.8</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7201D2E4-32D3-400F-B2AE-74DDA818D540}"/>
              </a:ext>
            </a:extLst>
          </p:cNvPr>
          <p:cNvPicPr>
            <a:picLocks noChangeAspect="1"/>
          </p:cNvPicPr>
          <p:nvPr/>
        </p:nvPicPr>
        <p:blipFill>
          <a:blip r:embed="rId9"/>
          <a:stretch>
            <a:fillRect/>
          </a:stretch>
        </p:blipFill>
        <p:spPr>
          <a:xfrm rot="16200000">
            <a:off x="140993" y="5557923"/>
            <a:ext cx="3426784" cy="2908599"/>
          </a:xfrm>
          <a:prstGeom prst="rect">
            <a:avLst/>
          </a:prstGeom>
        </p:spPr>
      </p:pic>
      <p:sp>
        <p:nvSpPr>
          <p:cNvPr id="24" name="TextBox 23">
            <a:extLst>
              <a:ext uri="{FF2B5EF4-FFF2-40B4-BE49-F238E27FC236}">
                <a16:creationId xmlns:a16="http://schemas.microsoft.com/office/drawing/2014/main" id="{201ECCCE-93E5-4C9A-8760-098E52F3BAD0}"/>
              </a:ext>
            </a:extLst>
          </p:cNvPr>
          <p:cNvSpPr txBox="1"/>
          <p:nvPr/>
        </p:nvSpPr>
        <p:spPr>
          <a:xfrm>
            <a:off x="865836" y="9018268"/>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Asma Yousef Gr.8</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C47E47DC-A4F6-432D-ADB5-915B936526DD}"/>
              </a:ext>
            </a:extLst>
          </p:cNvPr>
          <p:cNvPicPr>
            <a:picLocks noChangeAspect="1"/>
          </p:cNvPicPr>
          <p:nvPr/>
        </p:nvPicPr>
        <p:blipFill>
          <a:blip r:embed="rId10"/>
          <a:stretch>
            <a:fillRect/>
          </a:stretch>
        </p:blipFill>
        <p:spPr>
          <a:xfrm>
            <a:off x="3787673" y="5306001"/>
            <a:ext cx="2755362" cy="3426783"/>
          </a:xfrm>
          <a:prstGeom prst="rect">
            <a:avLst/>
          </a:prstGeom>
        </p:spPr>
      </p:pic>
      <p:sp>
        <p:nvSpPr>
          <p:cNvPr id="27" name="TextBox 26">
            <a:extLst>
              <a:ext uri="{FF2B5EF4-FFF2-40B4-BE49-F238E27FC236}">
                <a16:creationId xmlns:a16="http://schemas.microsoft.com/office/drawing/2014/main" id="{3B3C55F1-E0DB-40EB-A7AC-7D9EC9A2D1CC}"/>
              </a:ext>
            </a:extLst>
          </p:cNvPr>
          <p:cNvSpPr txBox="1"/>
          <p:nvPr/>
        </p:nvSpPr>
        <p:spPr>
          <a:xfrm>
            <a:off x="4324931" y="8979535"/>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Hajer</a:t>
            </a: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 Hussain Gr.10</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52055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7AC73B6-E23A-48CA-9ADE-FCFEB5EB1B7A}"/>
              </a:ext>
            </a:extLst>
          </p:cNvPr>
          <p:cNvPicPr>
            <a:picLocks noChangeAspect="1"/>
          </p:cNvPicPr>
          <p:nvPr/>
        </p:nvPicPr>
        <p:blipFill>
          <a:blip r:embed="rId3"/>
          <a:stretch>
            <a:fillRect/>
          </a:stretch>
        </p:blipFill>
        <p:spPr>
          <a:xfrm>
            <a:off x="3649331" y="8606498"/>
            <a:ext cx="3124840" cy="816996"/>
          </a:xfrm>
          <a:prstGeom prst="rect">
            <a:avLst/>
          </a:prstGeom>
        </p:spPr>
      </p:pic>
      <p:pic>
        <p:nvPicPr>
          <p:cNvPr id="34" name="Picture 33">
            <a:extLst>
              <a:ext uri="{FF2B5EF4-FFF2-40B4-BE49-F238E27FC236}">
                <a16:creationId xmlns:a16="http://schemas.microsoft.com/office/drawing/2014/main" id="{BD72244D-FB8E-409D-B230-8DD2B8CE65CC}"/>
              </a:ext>
            </a:extLst>
          </p:cNvPr>
          <p:cNvPicPr>
            <a:picLocks noChangeAspect="1"/>
          </p:cNvPicPr>
          <p:nvPr/>
        </p:nvPicPr>
        <p:blipFill>
          <a:blip r:embed="rId4"/>
          <a:stretch>
            <a:fillRect/>
          </a:stretch>
        </p:blipFill>
        <p:spPr>
          <a:xfrm>
            <a:off x="305525" y="8644204"/>
            <a:ext cx="3124840" cy="843988"/>
          </a:xfrm>
          <a:prstGeom prst="rect">
            <a:avLst/>
          </a:prstGeom>
        </p:spPr>
      </p:pic>
      <p:pic>
        <p:nvPicPr>
          <p:cNvPr id="32" name="Picture 31">
            <a:extLst>
              <a:ext uri="{FF2B5EF4-FFF2-40B4-BE49-F238E27FC236}">
                <a16:creationId xmlns:a16="http://schemas.microsoft.com/office/drawing/2014/main" id="{CA7EFAFA-A54A-4BAF-BA04-86DD5049E98D}"/>
              </a:ext>
            </a:extLst>
          </p:cNvPr>
          <p:cNvPicPr>
            <a:picLocks noChangeAspect="1"/>
          </p:cNvPicPr>
          <p:nvPr/>
        </p:nvPicPr>
        <p:blipFill>
          <a:blip r:embed="rId5"/>
          <a:stretch>
            <a:fillRect/>
          </a:stretch>
        </p:blipFill>
        <p:spPr>
          <a:xfrm>
            <a:off x="3649331" y="4303249"/>
            <a:ext cx="3087086" cy="816996"/>
          </a:xfrm>
          <a:prstGeom prst="rect">
            <a:avLst/>
          </a:prstGeom>
        </p:spPr>
      </p:pic>
      <p:pic>
        <p:nvPicPr>
          <p:cNvPr id="28" name="Picture 27">
            <a:extLst>
              <a:ext uri="{FF2B5EF4-FFF2-40B4-BE49-F238E27FC236}">
                <a16:creationId xmlns:a16="http://schemas.microsoft.com/office/drawing/2014/main" id="{47AB0DFA-3563-4A31-8E82-B9EB17D29432}"/>
              </a:ext>
            </a:extLst>
          </p:cNvPr>
          <p:cNvPicPr>
            <a:picLocks noChangeAspect="1"/>
          </p:cNvPicPr>
          <p:nvPr/>
        </p:nvPicPr>
        <p:blipFill>
          <a:blip r:embed="rId6"/>
          <a:stretch>
            <a:fillRect/>
          </a:stretch>
        </p:blipFill>
        <p:spPr>
          <a:xfrm>
            <a:off x="218168" y="4340955"/>
            <a:ext cx="3124840" cy="816995"/>
          </a:xfrm>
          <a:prstGeom prst="rect">
            <a:avLst/>
          </a:prstGeom>
        </p:spPr>
      </p:pic>
      <p:pic>
        <p:nvPicPr>
          <p:cNvPr id="25" name="Picture 24">
            <a:extLst>
              <a:ext uri="{FF2B5EF4-FFF2-40B4-BE49-F238E27FC236}">
                <a16:creationId xmlns:a16="http://schemas.microsoft.com/office/drawing/2014/main" id="{FB63D4CE-EC71-4841-9558-8878DD9AA624}"/>
              </a:ext>
            </a:extLst>
          </p:cNvPr>
          <p:cNvPicPr>
            <a:picLocks noChangeAspect="1"/>
          </p:cNvPicPr>
          <p:nvPr/>
        </p:nvPicPr>
        <p:blipFill>
          <a:blip r:embed="rId7"/>
          <a:stretch>
            <a:fillRect/>
          </a:stretch>
        </p:blipFill>
        <p:spPr>
          <a:xfrm rot="16200000">
            <a:off x="3582605" y="5237115"/>
            <a:ext cx="2839570" cy="3146780"/>
          </a:xfrm>
          <a:prstGeom prst="rect">
            <a:avLst/>
          </a:prstGeom>
        </p:spPr>
      </p:pic>
      <p:pic>
        <p:nvPicPr>
          <p:cNvPr id="22" name="Picture 21">
            <a:extLst>
              <a:ext uri="{FF2B5EF4-FFF2-40B4-BE49-F238E27FC236}">
                <a16:creationId xmlns:a16="http://schemas.microsoft.com/office/drawing/2014/main" id="{DB19D474-50C3-4EB7-AB49-661915E310F1}"/>
              </a:ext>
            </a:extLst>
          </p:cNvPr>
          <p:cNvPicPr>
            <a:picLocks noChangeAspect="1"/>
          </p:cNvPicPr>
          <p:nvPr/>
        </p:nvPicPr>
        <p:blipFill>
          <a:blip r:embed="rId8"/>
          <a:stretch>
            <a:fillRect/>
          </a:stretch>
        </p:blipFill>
        <p:spPr>
          <a:xfrm>
            <a:off x="201572" y="5246303"/>
            <a:ext cx="3332747" cy="3404402"/>
          </a:xfrm>
          <a:prstGeom prst="rect">
            <a:avLst/>
          </a:prstGeom>
        </p:spPr>
      </p:pic>
      <p:sp>
        <p:nvSpPr>
          <p:cNvPr id="31" name="Frame 30"/>
          <p:cNvSpPr/>
          <p:nvPr/>
        </p:nvSpPr>
        <p:spPr>
          <a:xfrm>
            <a:off x="0" y="0"/>
            <a:ext cx="6858000" cy="9906000"/>
          </a:xfrm>
          <a:prstGeom prst="frame">
            <a:avLst>
              <a:gd name="adj1" fmla="val 188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208470" y="174616"/>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6" name="Rectangle 5">
            <a:extLst>
              <a:ext uri="{FF2B5EF4-FFF2-40B4-BE49-F238E27FC236}">
                <a16:creationId xmlns:a16="http://schemas.microsoft.com/office/drawing/2014/main" id="{68FA2B97-2299-4CFA-95CD-242CED0C2740}"/>
              </a:ext>
            </a:extLst>
          </p:cNvPr>
          <p:cNvSpPr/>
          <p:nvPr/>
        </p:nvSpPr>
        <p:spPr>
          <a:xfrm>
            <a:off x="564715" y="-18365"/>
            <a:ext cx="1972015" cy="754694"/>
          </a:xfrm>
          <a:prstGeom prst="rect">
            <a:avLst/>
          </a:prstGeom>
        </p:spPr>
        <p:txBody>
          <a:bodyPr wrap="none">
            <a:spAutoFit/>
          </a:bodyPr>
          <a:lstStyle/>
          <a:p>
            <a:pPr algn="ctr">
              <a:lnSpc>
                <a:spcPct val="150000"/>
              </a:lnSpc>
              <a:spcAft>
                <a:spcPts val="1000"/>
              </a:spcAft>
            </a:pPr>
            <a:r>
              <a:rPr lang="en-US" sz="3200" b="1">
                <a:solidFill>
                  <a:srgbClr val="41719C"/>
                </a:solidFill>
                <a:latin typeface="KG WhY YoU GoTtA Be So MeAn" panose="02000506000000020004" pitchFamily="2" charset="0"/>
                <a:ea typeface="Calibri" panose="020F0502020204030204" pitchFamily="34" charset="0"/>
              </a:rPr>
              <a:t>Art Corner</a:t>
            </a:r>
          </a:p>
        </p:txBody>
      </p:sp>
      <p:sp>
        <p:nvSpPr>
          <p:cNvPr id="5" name="TextBox 4">
            <a:extLst>
              <a:ext uri="{FF2B5EF4-FFF2-40B4-BE49-F238E27FC236}">
                <a16:creationId xmlns:a16="http://schemas.microsoft.com/office/drawing/2014/main" id="{ECE39E9C-95B7-4597-9537-6534DE6F7AF8}"/>
              </a:ext>
            </a:extLst>
          </p:cNvPr>
          <p:cNvSpPr txBox="1"/>
          <p:nvPr/>
        </p:nvSpPr>
        <p:spPr>
          <a:xfrm>
            <a:off x="182879" y="35816"/>
            <a:ext cx="421910" cy="646331"/>
          </a:xfrm>
          <a:prstGeom prst="rect">
            <a:avLst/>
          </a:prstGeom>
          <a:noFill/>
        </p:spPr>
        <p:txBody>
          <a:bodyPr wrap="none" rtlCol="0">
            <a:spAutoFit/>
          </a:bodyPr>
          <a:lstStyle/>
          <a:p>
            <a:r>
              <a:rPr lang="en-US" sz="3600">
                <a:latin typeface="Corbel" panose="020B0503020204020204" pitchFamily="34" charset="0"/>
              </a:rPr>
              <a:t>8</a:t>
            </a:r>
          </a:p>
        </p:txBody>
      </p:sp>
      <p:sp>
        <p:nvSpPr>
          <p:cNvPr id="17" name="TextBox 16">
            <a:extLst>
              <a:ext uri="{FF2B5EF4-FFF2-40B4-BE49-F238E27FC236}">
                <a16:creationId xmlns:a16="http://schemas.microsoft.com/office/drawing/2014/main" id="{C0A61EA1-1163-4998-A781-925048423A68}"/>
              </a:ext>
            </a:extLst>
          </p:cNvPr>
          <p:cNvSpPr txBox="1"/>
          <p:nvPr/>
        </p:nvSpPr>
        <p:spPr>
          <a:xfrm>
            <a:off x="257313" y="4533460"/>
            <a:ext cx="2318562" cy="402714"/>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Fatema Abdullah 10A</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6B6A77AC-42EB-468A-8FA5-0E12F3294BB5}"/>
              </a:ext>
            </a:extLst>
          </p:cNvPr>
          <p:cNvSpPr txBox="1"/>
          <p:nvPr/>
        </p:nvSpPr>
        <p:spPr>
          <a:xfrm>
            <a:off x="3842714" y="4485962"/>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Khaled Faisal 12B</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158AEEE8-EDC0-4C2B-A847-0022E82D3F03}"/>
              </a:ext>
            </a:extLst>
          </p:cNvPr>
          <p:cNvPicPr>
            <a:picLocks noChangeAspect="1"/>
          </p:cNvPicPr>
          <p:nvPr/>
        </p:nvPicPr>
        <p:blipFill>
          <a:blip r:embed="rId9"/>
          <a:stretch>
            <a:fillRect/>
          </a:stretch>
        </p:blipFill>
        <p:spPr>
          <a:xfrm>
            <a:off x="402907" y="1054870"/>
            <a:ext cx="2755362" cy="3248379"/>
          </a:xfrm>
          <a:prstGeom prst="rect">
            <a:avLst/>
          </a:prstGeom>
        </p:spPr>
      </p:pic>
      <p:pic>
        <p:nvPicPr>
          <p:cNvPr id="16" name="Picture 15">
            <a:extLst>
              <a:ext uri="{FF2B5EF4-FFF2-40B4-BE49-F238E27FC236}">
                <a16:creationId xmlns:a16="http://schemas.microsoft.com/office/drawing/2014/main" id="{5BACFEE2-42AE-4593-B130-69A01D564852}"/>
              </a:ext>
            </a:extLst>
          </p:cNvPr>
          <p:cNvPicPr>
            <a:picLocks noChangeAspect="1"/>
          </p:cNvPicPr>
          <p:nvPr/>
        </p:nvPicPr>
        <p:blipFill>
          <a:blip r:embed="rId10"/>
          <a:stretch>
            <a:fillRect/>
          </a:stretch>
        </p:blipFill>
        <p:spPr>
          <a:xfrm>
            <a:off x="3699731" y="1060722"/>
            <a:ext cx="2755362" cy="3242527"/>
          </a:xfrm>
          <a:prstGeom prst="rect">
            <a:avLst/>
          </a:prstGeom>
        </p:spPr>
      </p:pic>
      <p:sp>
        <p:nvSpPr>
          <p:cNvPr id="26" name="TextBox 25">
            <a:extLst>
              <a:ext uri="{FF2B5EF4-FFF2-40B4-BE49-F238E27FC236}">
                <a16:creationId xmlns:a16="http://schemas.microsoft.com/office/drawing/2014/main" id="{A0338238-3193-43EF-BC46-9C1FEF4DB538}"/>
              </a:ext>
            </a:extLst>
          </p:cNvPr>
          <p:cNvSpPr txBox="1"/>
          <p:nvPr/>
        </p:nvSpPr>
        <p:spPr>
          <a:xfrm>
            <a:off x="564715" y="8822006"/>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Fahed</a:t>
            </a: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 Khalid 12B</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38145BD0-E553-4050-8BF8-9A84928D23B8}"/>
              </a:ext>
            </a:extLst>
          </p:cNvPr>
          <p:cNvSpPr txBox="1"/>
          <p:nvPr/>
        </p:nvSpPr>
        <p:spPr>
          <a:xfrm>
            <a:off x="3834314" y="8822006"/>
            <a:ext cx="2334565" cy="392159"/>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a:solidFill>
                  <a:schemeClr val="tx1"/>
                </a:solidFill>
                <a:effectLst/>
                <a:latin typeface="Calibri" panose="020F0502020204030204" pitchFamily="34" charset="0"/>
                <a:ea typeface="Times New Roman" panose="02020603050405020304" pitchFamily="18" charset="0"/>
                <a:cs typeface="Arial" panose="020B0604020202020204" pitchFamily="34" charset="0"/>
              </a:rPr>
              <a:t>Ahmed Hamad 12B</a:t>
            </a:r>
            <a:endParaRPr lang="en-ZA" sz="1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7514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197175" y="161299"/>
            <a:ext cx="4901172" cy="584775"/>
          </a:xfrm>
          <a:prstGeom prst="rect">
            <a:avLst/>
          </a:prstGeom>
          <a:noFill/>
        </p:spPr>
        <p:txBody>
          <a:bodyPr wrap="square" rtlCol="0">
            <a:spAutoFit/>
          </a:bodyPr>
          <a:lstStyle/>
          <a:p>
            <a:pPr algn="ctr"/>
            <a:r>
              <a:rPr lang="en-US" sz="3200" b="1">
                <a:solidFill>
                  <a:schemeClr val="accent6">
                    <a:lumMod val="50000"/>
                  </a:schemeClr>
                </a:solidFill>
                <a:latin typeface="KG WhY YoU GoTtA Be So MeAn" panose="02000506000000020004" pitchFamily="2" charset="0"/>
              </a:rPr>
              <a:t>        Grade 6 Writing </a:t>
            </a:r>
          </a:p>
        </p:txBody>
      </p:sp>
      <p:sp>
        <p:nvSpPr>
          <p:cNvPr id="21"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55910"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08310"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289244" y="208800"/>
            <a:ext cx="1968809" cy="261610"/>
          </a:xfrm>
          <a:prstGeom prst="rect">
            <a:avLst/>
          </a:prstGeom>
          <a:noFill/>
        </p:spPr>
        <p:txBody>
          <a:bodyPr wrap="none" rtlCol="0">
            <a:spAutoFit/>
          </a:bodyPr>
          <a:lstStyle/>
          <a:p>
            <a:r>
              <a:rPr lang="en-US" sz="1100">
                <a:solidFill>
                  <a:srgbClr val="FE5C0B"/>
                </a:solidFill>
                <a:latin typeface="Corbel" panose="020B0503020204020204" pitchFamily="34" charset="0"/>
              </a:rPr>
              <a:t>CBS EXPRESS Vol: 7 | Issue # 1</a:t>
            </a:r>
          </a:p>
        </p:txBody>
      </p:sp>
      <p:sp>
        <p:nvSpPr>
          <p:cNvPr id="3" name="TextBox 2">
            <a:extLst>
              <a:ext uri="{FF2B5EF4-FFF2-40B4-BE49-F238E27FC236}">
                <a16:creationId xmlns:a16="http://schemas.microsoft.com/office/drawing/2014/main" id="{5287CED7-30B8-4918-9D42-C0835FD04866}"/>
              </a:ext>
            </a:extLst>
          </p:cNvPr>
          <p:cNvSpPr txBox="1"/>
          <p:nvPr/>
        </p:nvSpPr>
        <p:spPr>
          <a:xfrm>
            <a:off x="281972" y="9090799"/>
            <a:ext cx="3612223" cy="400110"/>
          </a:xfrm>
          <a:prstGeom prst="rect">
            <a:avLst/>
          </a:prstGeom>
          <a:noFill/>
        </p:spPr>
        <p:txBody>
          <a:bodyPr wrap="square" lIns="91440" tIns="45720" rIns="91440" bIns="45720" rtlCol="0" anchor="t">
            <a:spAutoFit/>
          </a:bodyPr>
          <a:lstStyle/>
          <a:p>
            <a:r>
              <a:rPr lang="en-US" sz="2000" b="1" dirty="0" err="1">
                <a:solidFill>
                  <a:schemeClr val="accent6">
                    <a:lumMod val="50000"/>
                  </a:schemeClr>
                </a:solidFill>
                <a:latin typeface="KG Miss Kindergarten"/>
              </a:rPr>
              <a:t>Samera</a:t>
            </a:r>
            <a:r>
              <a:rPr lang="en-US" sz="2000" b="1" dirty="0">
                <a:solidFill>
                  <a:schemeClr val="accent6">
                    <a:lumMod val="50000"/>
                  </a:schemeClr>
                </a:solidFill>
                <a:latin typeface="KG Miss Kindergarten"/>
              </a:rPr>
              <a:t> Bader Al Tameemi-6A-A</a:t>
            </a:r>
            <a:endParaRPr lang="en-US" dirty="0">
              <a:solidFill>
                <a:schemeClr val="accent6">
                  <a:lumMod val="50000"/>
                </a:schemeClr>
              </a:solidFill>
            </a:endParaRPr>
          </a:p>
        </p:txBody>
      </p:sp>
      <p:sp>
        <p:nvSpPr>
          <p:cNvPr id="2" name="TextBox 1">
            <a:extLst>
              <a:ext uri="{FF2B5EF4-FFF2-40B4-BE49-F238E27FC236}">
                <a16:creationId xmlns:a16="http://schemas.microsoft.com/office/drawing/2014/main" id="{174310B2-405A-4D6B-837D-9C5C8D608EDA}"/>
              </a:ext>
            </a:extLst>
          </p:cNvPr>
          <p:cNvSpPr txBox="1"/>
          <p:nvPr/>
        </p:nvSpPr>
        <p:spPr>
          <a:xfrm>
            <a:off x="6214505" y="109177"/>
            <a:ext cx="426720" cy="646331"/>
          </a:xfrm>
          <a:prstGeom prst="rect">
            <a:avLst/>
          </a:prstGeom>
          <a:noFill/>
        </p:spPr>
        <p:txBody>
          <a:bodyPr wrap="none" rtlCol="0">
            <a:spAutoFit/>
          </a:bodyPr>
          <a:lstStyle/>
          <a:p>
            <a:r>
              <a:rPr lang="en-US" sz="3600">
                <a:latin typeface="Corbel" panose="020B0503020204020204" pitchFamily="34" charset="0"/>
              </a:rPr>
              <a:t>9</a:t>
            </a:r>
          </a:p>
        </p:txBody>
      </p:sp>
      <p:pic>
        <p:nvPicPr>
          <p:cNvPr id="5" name="Picture 4">
            <a:extLst>
              <a:ext uri="{FF2B5EF4-FFF2-40B4-BE49-F238E27FC236}">
                <a16:creationId xmlns:a16="http://schemas.microsoft.com/office/drawing/2014/main" id="{15AB6874-A909-4EB5-8C46-C2B87673FC92}"/>
              </a:ext>
            </a:extLst>
          </p:cNvPr>
          <p:cNvPicPr>
            <a:picLocks noChangeAspect="1"/>
          </p:cNvPicPr>
          <p:nvPr/>
        </p:nvPicPr>
        <p:blipFill>
          <a:blip r:embed="rId3"/>
          <a:stretch>
            <a:fillRect/>
          </a:stretch>
        </p:blipFill>
        <p:spPr>
          <a:xfrm>
            <a:off x="320515" y="9536460"/>
            <a:ext cx="6216970" cy="260363"/>
          </a:xfrm>
          <a:prstGeom prst="rect">
            <a:avLst/>
          </a:prstGeom>
        </p:spPr>
      </p:pic>
      <p:pic>
        <p:nvPicPr>
          <p:cNvPr id="12" name="Picture 11">
            <a:extLst>
              <a:ext uri="{FF2B5EF4-FFF2-40B4-BE49-F238E27FC236}">
                <a16:creationId xmlns:a16="http://schemas.microsoft.com/office/drawing/2014/main" id="{B32A3D35-7279-4B51-B75E-872C531F4E28}"/>
              </a:ext>
            </a:extLst>
          </p:cNvPr>
          <p:cNvPicPr>
            <a:picLocks noChangeAspect="1"/>
          </p:cNvPicPr>
          <p:nvPr/>
        </p:nvPicPr>
        <p:blipFill>
          <a:blip r:embed="rId3"/>
          <a:stretch>
            <a:fillRect/>
          </a:stretch>
        </p:blipFill>
        <p:spPr>
          <a:xfrm>
            <a:off x="308310" y="635954"/>
            <a:ext cx="6216970" cy="260363"/>
          </a:xfrm>
          <a:prstGeom prst="rect">
            <a:avLst/>
          </a:prstGeom>
        </p:spPr>
      </p:pic>
      <p:sp>
        <p:nvSpPr>
          <p:cNvPr id="13" name="TextBox 12">
            <a:extLst>
              <a:ext uri="{FF2B5EF4-FFF2-40B4-BE49-F238E27FC236}">
                <a16:creationId xmlns:a16="http://schemas.microsoft.com/office/drawing/2014/main" id="{5387A1C6-0881-4139-9C69-ED22B9CF4B80}"/>
              </a:ext>
            </a:extLst>
          </p:cNvPr>
          <p:cNvSpPr txBox="1"/>
          <p:nvPr/>
        </p:nvSpPr>
        <p:spPr>
          <a:xfrm>
            <a:off x="103850" y="770602"/>
            <a:ext cx="6625890" cy="8391656"/>
          </a:xfrm>
          <a:prstGeom prst="rect">
            <a:avLst/>
          </a:prstGeom>
          <a:noFill/>
        </p:spPr>
        <p:txBody>
          <a:bodyPr wrap="square">
            <a:spAutoFit/>
          </a:bodyPr>
          <a:lstStyle/>
          <a:p>
            <a:pPr marL="0" marR="0" algn="ctr">
              <a:lnSpc>
                <a:spcPts val="1600"/>
              </a:lnSpc>
              <a:spcBef>
                <a:spcPts val="0"/>
              </a:spcBef>
              <a:spcAft>
                <a:spcPts val="800"/>
              </a:spcAft>
            </a:pPr>
            <a:r>
              <a:rPr lang="en-ZA" sz="20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THE GREEN LION</a:t>
            </a:r>
            <a:endParaRPr lang="en-GB" sz="13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In the jungle, there was a lioness giving birth to her new baby in the lion’s area of the jungle. After she gave birth, she went to see her baby cub, and to her surprise, her baby was green! </a:t>
            </a: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She went to ask her other kids if any of them had </a:t>
            </a:r>
            <a:r>
              <a:rPr lang="en-GB" sz="1600" dirty="0" err="1">
                <a:effectLst/>
                <a:latin typeface="Calibri" panose="020F0502020204030204" pitchFamily="34" charset="0"/>
                <a:ea typeface="Calibri" panose="020F0502020204030204" pitchFamily="34" charset="0"/>
                <a:cs typeface="Arial" panose="020B0604020202020204" pitchFamily="34" charset="0"/>
              </a:rPr>
              <a:t>colored</a:t>
            </a:r>
            <a:r>
              <a:rPr lang="en-GB" sz="1600" dirty="0">
                <a:effectLst/>
                <a:latin typeface="Calibri" panose="020F0502020204030204" pitchFamily="34" charset="0"/>
                <a:ea typeface="Calibri" panose="020F0502020204030204" pitchFamily="34" charset="0"/>
                <a:cs typeface="Arial" panose="020B0604020202020204" pitchFamily="34" charset="0"/>
              </a:rPr>
              <a:t> on their new brother. They all said that they were with the tiger’s kids playing in the middle of the forest. The lioness went to the lion and told him about the green baby cub. The lion did not like his baby and thought it was hideous and disgusting. He also told his wife and the green cub aloud that he would have to fend and protect himself and that he was on his own. </a:t>
            </a: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After one year, the green lion learnt to hunt and fend for himself. He was able to find shelter under the trees. Soon he was a twelve-year-old predator who could fight and hunt down his prey. However, what bothered him was that everyone looked at him as if he was a monster. Since he was twelve now, he would have to start going to school. On his first day, he walked in, and everyone started staring at him. He quietly walked into the class and sat down. After him, everyone else walked in. In the middle of the class, a person who looked like him entered the class and said he was sorry he was late. He wondered why that stranger looked so similar. He thought to himself that he would ask his mother about it. </a:t>
            </a: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When the mother came to pick the children up, the stranger started walking toward her, but she told her children to hurry up and go home when she saw him. He started following her very carefully, and when they got home, he felt a group of people snatch him. They started to hit him and then they ran away. He thought it was about his skin </a:t>
            </a:r>
            <a:r>
              <a:rPr lang="en-GB" sz="1600" dirty="0" err="1">
                <a:effectLst/>
                <a:latin typeface="Calibri" panose="020F0502020204030204" pitchFamily="34" charset="0"/>
                <a:ea typeface="Calibri" panose="020F0502020204030204" pitchFamily="34" charset="0"/>
                <a:cs typeface="Arial" panose="020B0604020202020204" pitchFamily="34" charset="0"/>
              </a:rPr>
              <a:t>color</a:t>
            </a:r>
            <a:r>
              <a:rPr lang="en-GB" sz="1600" dirty="0">
                <a:effectLst/>
                <a:latin typeface="Calibri" panose="020F0502020204030204" pitchFamily="34" charset="0"/>
                <a:ea typeface="Calibri" panose="020F0502020204030204" pitchFamily="34" charset="0"/>
                <a:cs typeface="Arial" panose="020B0604020202020204" pitchFamily="34" charset="0"/>
              </a:rPr>
              <a:t> because all he saw was orange and yellow lions. Suddenly, he heard a whisper. Once he turned, he saw a group of pink, blue and green lions in front of him. They said that they were a rare breed of lions because they were of an unusual </a:t>
            </a:r>
            <a:r>
              <a:rPr lang="en-GB" sz="1600" dirty="0" err="1">
                <a:effectLst/>
                <a:latin typeface="Calibri" panose="020F0502020204030204" pitchFamily="34" charset="0"/>
                <a:ea typeface="Calibri" panose="020F0502020204030204" pitchFamily="34" charset="0"/>
                <a:cs typeface="Arial" panose="020B0604020202020204" pitchFamily="34" charset="0"/>
              </a:rPr>
              <a:t>color</a:t>
            </a:r>
            <a:r>
              <a:rPr lang="en-GB" sz="1600" dirty="0">
                <a:effectLst/>
                <a:latin typeface="Calibri" panose="020F0502020204030204" pitchFamily="34" charset="0"/>
                <a:ea typeface="Calibri" panose="020F0502020204030204" pitchFamily="34" charset="0"/>
                <a:cs typeface="Arial" panose="020B0604020202020204" pitchFamily="34" charset="0"/>
              </a:rPr>
              <a:t>. They further revealed to him that they had a plan to kill the king and whoever does it first gets to be the forest king. They wanted to kill the king as he thought their breed was different and hideous and did not belong in the jungle. </a:t>
            </a: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After hearing the plan, the green lion went home and started building a weapon. He went over to the lion king’s house and killed him with his weapon at the right opportunity. </a:t>
            </a:r>
          </a:p>
          <a:p>
            <a:pPr marL="0" marR="0" algn="just">
              <a:lnSpc>
                <a:spcPts val="1600"/>
              </a:lnSpc>
              <a:spcBef>
                <a:spcPts val="0"/>
              </a:spcBef>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The moral of the story is to accept everyone for who they 		         are and that everyone is unique. </a:t>
            </a:r>
            <a:r>
              <a:rPr lang="en-CA" sz="1200" dirty="0">
                <a:latin typeface="Calibri" panose="020F0502020204030204" pitchFamily="34" charset="0"/>
                <a:ea typeface="Calibri" panose="020F0502020204030204" pitchFamily="34" charset="0"/>
                <a:cs typeface="Arial" panose="020B0604020202020204" pitchFamily="34" charset="0"/>
              </a:rPr>
              <a:t>		            </a:t>
            </a:r>
          </a:p>
          <a:p>
            <a:pPr marL="0" marR="0">
              <a:lnSpc>
                <a:spcPts val="1600"/>
              </a:lnSpc>
              <a:spcBef>
                <a:spcPts val="0"/>
              </a:spcBef>
              <a:spcAft>
                <a:spcPts val="800"/>
              </a:spcAft>
            </a:pPr>
            <a:r>
              <a:rPr lang="en-CA" sz="1200" dirty="0">
                <a:latin typeface="Calibri" panose="020F0502020204030204" pitchFamily="34" charset="0"/>
                <a:ea typeface="Calibri" panose="020F0502020204030204" pitchFamily="34" charset="0"/>
                <a:cs typeface="Arial" panose="020B0604020202020204" pitchFamily="34" charset="0"/>
              </a:rPr>
              <a: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picture containing mammal, cat, standing, lion&#10;&#10;Description automatically generated">
            <a:extLst>
              <a:ext uri="{FF2B5EF4-FFF2-40B4-BE49-F238E27FC236}">
                <a16:creationId xmlns:a16="http://schemas.microsoft.com/office/drawing/2014/main" id="{C2E2EB4C-1AAB-4D71-ADBD-0C767A9CD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138" y="7908758"/>
            <a:ext cx="1908890" cy="1888065"/>
          </a:xfrm>
          <a:prstGeom prst="rect">
            <a:avLst/>
          </a:prstGeom>
        </p:spPr>
      </p:pic>
    </p:spTree>
    <p:extLst>
      <p:ext uri="{BB962C8B-B14F-4D97-AF65-F5344CB8AC3E}">
        <p14:creationId xmlns:p14="http://schemas.microsoft.com/office/powerpoint/2010/main" val="3794496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5DB1C0A13BF74FB9D6D9435CB62154" ma:contentTypeVersion="9" ma:contentTypeDescription="Create a new document." ma:contentTypeScope="" ma:versionID="0a1b0b83b8f07695a7a3df4d12e5eed6">
  <xsd:schema xmlns:xsd="http://www.w3.org/2001/XMLSchema" xmlns:xs="http://www.w3.org/2001/XMLSchema" xmlns:p="http://schemas.microsoft.com/office/2006/metadata/properties" xmlns:ns2="cb6df979-3e67-4a87-8341-c4ac07642545" targetNamespace="http://schemas.microsoft.com/office/2006/metadata/properties" ma:root="true" ma:fieldsID="7b9e3c5bc2a77ab89eb7b8be372f1d30" ns2:_="">
    <xsd:import namespace="cb6df979-3e67-4a87-8341-c4ac07642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df979-3e67-4a87-8341-c4ac07642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EF30A-0C03-44D8-ACD5-6AAF40C35F87}">
  <ds:schemaRefs>
    <ds:schemaRef ds:uri="cb6df979-3e67-4a87-8341-c4ac076425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7149C1-4977-43B2-A2C4-64ABB97CFC37}">
  <ds:schemaRefs>
    <ds:schemaRef ds:uri="cb6df979-3e67-4a87-8341-c4ac076425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A251D6-A8AA-478E-8ED8-E751A10198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3954</Words>
  <Application>Microsoft Office PowerPoint</Application>
  <PresentationFormat>A4 Paper (210x297 mm)</PresentationFormat>
  <Paragraphs>196</Paragraphs>
  <Slides>18</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Agency FB</vt:lpstr>
      <vt:lpstr>Algerian</vt:lpstr>
      <vt:lpstr>Arial</vt:lpstr>
      <vt:lpstr>Bradley Hand ITC</vt:lpstr>
      <vt:lpstr>Calibri</vt:lpstr>
      <vt:lpstr>Calibri Light</vt:lpstr>
      <vt:lpstr>Corbel</vt:lpstr>
      <vt:lpstr>Ink Free</vt:lpstr>
      <vt:lpstr>KG Chasing Cars</vt:lpstr>
      <vt:lpstr>KG Miss Kindergarten</vt:lpstr>
      <vt:lpstr>KG Summer Sunshine Blackout</vt:lpstr>
      <vt:lpstr>KG WhY YoU GoTtA Be So MeAn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Haseena Hydrose</dc:creator>
  <cp:lastModifiedBy>Haseena Hydrose</cp:lastModifiedBy>
  <cp:revision>7</cp:revision>
  <cp:lastPrinted>2017-11-19T18:04:47Z</cp:lastPrinted>
  <dcterms:created xsi:type="dcterms:W3CDTF">2017-11-13T18:58:00Z</dcterms:created>
  <dcterms:modified xsi:type="dcterms:W3CDTF">2021-10-05T04:39:31Z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0x010100965DB1C0A13BF74FB9D6D9435CB62154</vt:lpwstr>
  </property>
</Properties>
</file>